
<file path=[Content_Types].xml><?xml version="1.0" encoding="utf-8"?>
<Types xmlns="http://schemas.openxmlformats.org/package/2006/content-types">
  <Default Extension="png" ContentType="image/png"/>
  <Default Extension="m4a" ContentType="audio/mp4"/>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83" d="100"/>
          <a:sy n="83" d="100"/>
        </p:scale>
        <p:origin x="658" y="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ABF45216-E076-42E5-B63D-89C5C1849992}" type="datetimeFigureOut">
              <a:rPr lang="ar-EG" smtClean="0"/>
              <a:t>23/07/1441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DBD1DE66-E599-4C1A-9D95-E5258895114D}" type="slidenum">
              <a:rPr lang="ar-EG" smtClean="0"/>
              <a:t>‹#›</a:t>
            </a:fld>
            <a:endParaRPr lang="ar-EG"/>
          </a:p>
        </p:txBody>
      </p:sp>
    </p:spTree>
    <p:extLst>
      <p:ext uri="{BB962C8B-B14F-4D97-AF65-F5344CB8AC3E}">
        <p14:creationId xmlns:p14="http://schemas.microsoft.com/office/powerpoint/2010/main" val="3631743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ABF45216-E076-42E5-B63D-89C5C1849992}" type="datetimeFigureOut">
              <a:rPr lang="ar-EG" smtClean="0"/>
              <a:t>23/07/1441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DBD1DE66-E599-4C1A-9D95-E5258895114D}" type="slidenum">
              <a:rPr lang="ar-EG" smtClean="0"/>
              <a:t>‹#›</a:t>
            </a:fld>
            <a:endParaRPr lang="ar-EG"/>
          </a:p>
        </p:txBody>
      </p:sp>
    </p:spTree>
    <p:extLst>
      <p:ext uri="{BB962C8B-B14F-4D97-AF65-F5344CB8AC3E}">
        <p14:creationId xmlns:p14="http://schemas.microsoft.com/office/powerpoint/2010/main" val="1548928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ABF45216-E076-42E5-B63D-89C5C1849992}" type="datetimeFigureOut">
              <a:rPr lang="ar-EG" smtClean="0"/>
              <a:t>23/07/1441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DBD1DE66-E599-4C1A-9D95-E5258895114D}" type="slidenum">
              <a:rPr lang="ar-EG" smtClean="0"/>
              <a:t>‹#›</a:t>
            </a:fld>
            <a:endParaRPr lang="ar-EG"/>
          </a:p>
        </p:txBody>
      </p:sp>
    </p:spTree>
    <p:extLst>
      <p:ext uri="{BB962C8B-B14F-4D97-AF65-F5344CB8AC3E}">
        <p14:creationId xmlns:p14="http://schemas.microsoft.com/office/powerpoint/2010/main" val="727448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ABF45216-E076-42E5-B63D-89C5C1849992}" type="datetimeFigureOut">
              <a:rPr lang="ar-EG" smtClean="0"/>
              <a:t>23/07/1441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DBD1DE66-E599-4C1A-9D95-E5258895114D}" type="slidenum">
              <a:rPr lang="ar-EG" smtClean="0"/>
              <a:t>‹#›</a:t>
            </a:fld>
            <a:endParaRPr lang="ar-EG"/>
          </a:p>
        </p:txBody>
      </p:sp>
    </p:spTree>
    <p:extLst>
      <p:ext uri="{BB962C8B-B14F-4D97-AF65-F5344CB8AC3E}">
        <p14:creationId xmlns:p14="http://schemas.microsoft.com/office/powerpoint/2010/main" val="3503584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ABF45216-E076-42E5-B63D-89C5C1849992}" type="datetimeFigureOut">
              <a:rPr lang="ar-EG" smtClean="0"/>
              <a:t>23/07/1441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DBD1DE66-E599-4C1A-9D95-E5258895114D}" type="slidenum">
              <a:rPr lang="ar-EG" smtClean="0"/>
              <a:t>‹#›</a:t>
            </a:fld>
            <a:endParaRPr lang="ar-EG"/>
          </a:p>
        </p:txBody>
      </p:sp>
    </p:spTree>
    <p:extLst>
      <p:ext uri="{BB962C8B-B14F-4D97-AF65-F5344CB8AC3E}">
        <p14:creationId xmlns:p14="http://schemas.microsoft.com/office/powerpoint/2010/main" val="580403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ABF45216-E076-42E5-B63D-89C5C1849992}" type="datetimeFigureOut">
              <a:rPr lang="ar-EG" smtClean="0"/>
              <a:t>23/07/1441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DBD1DE66-E599-4C1A-9D95-E5258895114D}" type="slidenum">
              <a:rPr lang="ar-EG" smtClean="0"/>
              <a:t>‹#›</a:t>
            </a:fld>
            <a:endParaRPr lang="ar-EG"/>
          </a:p>
        </p:txBody>
      </p:sp>
    </p:spTree>
    <p:extLst>
      <p:ext uri="{BB962C8B-B14F-4D97-AF65-F5344CB8AC3E}">
        <p14:creationId xmlns:p14="http://schemas.microsoft.com/office/powerpoint/2010/main" val="2848625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ABF45216-E076-42E5-B63D-89C5C1849992}" type="datetimeFigureOut">
              <a:rPr lang="ar-EG" smtClean="0"/>
              <a:t>23/07/1441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DBD1DE66-E599-4C1A-9D95-E5258895114D}" type="slidenum">
              <a:rPr lang="ar-EG" smtClean="0"/>
              <a:t>‹#›</a:t>
            </a:fld>
            <a:endParaRPr lang="ar-EG"/>
          </a:p>
        </p:txBody>
      </p:sp>
    </p:spTree>
    <p:extLst>
      <p:ext uri="{BB962C8B-B14F-4D97-AF65-F5344CB8AC3E}">
        <p14:creationId xmlns:p14="http://schemas.microsoft.com/office/powerpoint/2010/main" val="1086580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ABF45216-E076-42E5-B63D-89C5C1849992}" type="datetimeFigureOut">
              <a:rPr lang="ar-EG" smtClean="0"/>
              <a:t>23/07/1441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DBD1DE66-E599-4C1A-9D95-E5258895114D}" type="slidenum">
              <a:rPr lang="ar-EG" smtClean="0"/>
              <a:t>‹#›</a:t>
            </a:fld>
            <a:endParaRPr lang="ar-EG"/>
          </a:p>
        </p:txBody>
      </p:sp>
    </p:spTree>
    <p:extLst>
      <p:ext uri="{BB962C8B-B14F-4D97-AF65-F5344CB8AC3E}">
        <p14:creationId xmlns:p14="http://schemas.microsoft.com/office/powerpoint/2010/main" val="3617362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BF45216-E076-42E5-B63D-89C5C1849992}" type="datetimeFigureOut">
              <a:rPr lang="ar-EG" smtClean="0"/>
              <a:t>23/07/1441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DBD1DE66-E599-4C1A-9D95-E5258895114D}" type="slidenum">
              <a:rPr lang="ar-EG" smtClean="0"/>
              <a:t>‹#›</a:t>
            </a:fld>
            <a:endParaRPr lang="ar-EG"/>
          </a:p>
        </p:txBody>
      </p:sp>
    </p:spTree>
    <p:extLst>
      <p:ext uri="{BB962C8B-B14F-4D97-AF65-F5344CB8AC3E}">
        <p14:creationId xmlns:p14="http://schemas.microsoft.com/office/powerpoint/2010/main" val="1955015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ABF45216-E076-42E5-B63D-89C5C1849992}" type="datetimeFigureOut">
              <a:rPr lang="ar-EG" smtClean="0"/>
              <a:t>23/07/1441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DBD1DE66-E599-4C1A-9D95-E5258895114D}" type="slidenum">
              <a:rPr lang="ar-EG" smtClean="0"/>
              <a:t>‹#›</a:t>
            </a:fld>
            <a:endParaRPr lang="ar-EG"/>
          </a:p>
        </p:txBody>
      </p:sp>
    </p:spTree>
    <p:extLst>
      <p:ext uri="{BB962C8B-B14F-4D97-AF65-F5344CB8AC3E}">
        <p14:creationId xmlns:p14="http://schemas.microsoft.com/office/powerpoint/2010/main" val="390643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ABF45216-E076-42E5-B63D-89C5C1849992}" type="datetimeFigureOut">
              <a:rPr lang="ar-EG" smtClean="0"/>
              <a:t>23/07/1441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DBD1DE66-E599-4C1A-9D95-E5258895114D}" type="slidenum">
              <a:rPr lang="ar-EG" smtClean="0"/>
              <a:t>‹#›</a:t>
            </a:fld>
            <a:endParaRPr lang="ar-EG"/>
          </a:p>
        </p:txBody>
      </p:sp>
    </p:spTree>
    <p:extLst>
      <p:ext uri="{BB962C8B-B14F-4D97-AF65-F5344CB8AC3E}">
        <p14:creationId xmlns:p14="http://schemas.microsoft.com/office/powerpoint/2010/main" val="282886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BF45216-E076-42E5-B63D-89C5C1849992}" type="datetimeFigureOut">
              <a:rPr lang="ar-EG" smtClean="0"/>
              <a:t>23/07/1441</a:t>
            </a:fld>
            <a:endParaRPr lang="ar-EG"/>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BD1DE66-E599-4C1A-9D95-E5258895114D}" type="slidenum">
              <a:rPr lang="ar-EG" smtClean="0"/>
              <a:t>‹#›</a:t>
            </a:fld>
            <a:endParaRPr lang="ar-EG"/>
          </a:p>
        </p:txBody>
      </p:sp>
    </p:spTree>
    <p:extLst>
      <p:ext uri="{BB962C8B-B14F-4D97-AF65-F5344CB8AC3E}">
        <p14:creationId xmlns:p14="http://schemas.microsoft.com/office/powerpoint/2010/main" val="688277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14399" y="240145"/>
            <a:ext cx="10668001" cy="6740307"/>
          </a:xfrm>
          <a:prstGeom prst="rect">
            <a:avLst/>
          </a:prstGeom>
        </p:spPr>
        <p:txBody>
          <a:bodyPr wrap="square">
            <a:spAutoFit/>
          </a:bodyPr>
          <a:lstStyle/>
          <a:p>
            <a:pPr algn="ctr"/>
            <a:r>
              <a:rPr lang="ar-SA" sz="3600" dirty="0">
                <a:solidFill>
                  <a:srgbClr val="FF0000"/>
                </a:solidFill>
                <a:latin typeface="Impact" panose="020B0806030902050204" pitchFamily="34" charset="0"/>
                <a:cs typeface="PT Bold Heading" panose="02010400000000000000" pitchFamily="2" charset="-78"/>
              </a:rPr>
              <a:t>محاضرات مقرر</a:t>
            </a:r>
          </a:p>
          <a:p>
            <a:pPr algn="ctr"/>
            <a:r>
              <a:rPr lang="ar-SA" sz="3600" dirty="0">
                <a:solidFill>
                  <a:srgbClr val="FF0000"/>
                </a:solidFill>
                <a:latin typeface="Impact" panose="020B0806030902050204" pitchFamily="34" charset="0"/>
                <a:cs typeface="PT Bold Heading" panose="02010400000000000000" pitchFamily="2" charset="-78"/>
              </a:rPr>
              <a:t> </a:t>
            </a:r>
            <a:r>
              <a:rPr lang="ar-SA" sz="3600" dirty="0">
                <a:latin typeface="Impact" panose="020B0806030902050204" pitchFamily="34" charset="0"/>
                <a:cs typeface="PT Bold Heading" panose="02010400000000000000" pitchFamily="2" charset="-78"/>
              </a:rPr>
              <a:t>الأصول الاجتماعية والفلسفية للتربية</a:t>
            </a:r>
          </a:p>
          <a:p>
            <a:pPr algn="ctr"/>
            <a:r>
              <a:rPr lang="ar-SA" sz="3600" dirty="0">
                <a:solidFill>
                  <a:srgbClr val="FF0000"/>
                </a:solidFill>
                <a:latin typeface="Impact" panose="020B0806030902050204" pitchFamily="34" charset="0"/>
                <a:cs typeface="PT Bold Heading" panose="02010400000000000000" pitchFamily="2" charset="-78"/>
              </a:rPr>
              <a:t>الفرقة الرابعة " عام"</a:t>
            </a:r>
          </a:p>
          <a:p>
            <a:pPr algn="ctr"/>
            <a:r>
              <a:rPr lang="ar-SA" sz="3600" dirty="0">
                <a:solidFill>
                  <a:srgbClr val="FF0000"/>
                </a:solidFill>
                <a:latin typeface="Impact" panose="020B0806030902050204" pitchFamily="34" charset="0"/>
                <a:cs typeface="PT Bold Heading" panose="02010400000000000000" pitchFamily="2" charset="-78"/>
              </a:rPr>
              <a:t>جميع الشعب</a:t>
            </a:r>
          </a:p>
          <a:p>
            <a:pPr algn="ctr"/>
            <a:r>
              <a:rPr lang="ar-SA" sz="3600" dirty="0">
                <a:solidFill>
                  <a:srgbClr val="FF0000"/>
                </a:solidFill>
                <a:latin typeface="Impact" panose="020B0806030902050204" pitchFamily="34" charset="0"/>
                <a:cs typeface="PT Bold Heading" panose="02010400000000000000" pitchFamily="2" charset="-78"/>
              </a:rPr>
              <a:t>المحاضرة </a:t>
            </a:r>
            <a:r>
              <a:rPr lang="ar-SA" sz="3600" dirty="0" smtClean="0">
                <a:solidFill>
                  <a:srgbClr val="FF0000"/>
                </a:solidFill>
                <a:latin typeface="Impact" panose="020B0806030902050204" pitchFamily="34" charset="0"/>
                <a:cs typeface="PT Bold Heading" panose="02010400000000000000" pitchFamily="2" charset="-78"/>
              </a:rPr>
              <a:t>الثانية</a:t>
            </a:r>
            <a:endParaRPr lang="ar-SA" sz="3600" dirty="0">
              <a:solidFill>
                <a:srgbClr val="FF0000"/>
              </a:solidFill>
              <a:latin typeface="Impact" panose="020B0806030902050204" pitchFamily="34" charset="0"/>
              <a:cs typeface="PT Bold Heading" panose="02010400000000000000" pitchFamily="2" charset="-78"/>
            </a:endParaRPr>
          </a:p>
          <a:p>
            <a:pPr algn="ctr"/>
            <a:r>
              <a:rPr lang="ar-SA" sz="3600" dirty="0">
                <a:latin typeface="Impact" panose="020B0806030902050204" pitchFamily="34" charset="0"/>
                <a:cs typeface="PT Bold Heading" panose="02010400000000000000" pitchFamily="2" charset="-78"/>
              </a:rPr>
              <a:t>إعداد</a:t>
            </a:r>
          </a:p>
          <a:p>
            <a:pPr algn="ctr"/>
            <a:r>
              <a:rPr lang="ar-SA" sz="3600" dirty="0">
                <a:solidFill>
                  <a:srgbClr val="FF0000"/>
                </a:solidFill>
                <a:latin typeface="Impact" panose="020B0806030902050204" pitchFamily="34" charset="0"/>
                <a:cs typeface="PT Bold Heading" panose="02010400000000000000" pitchFamily="2" charset="-78"/>
              </a:rPr>
              <a:t> </a:t>
            </a:r>
            <a:r>
              <a:rPr lang="ar-SA" sz="3600" dirty="0" err="1">
                <a:solidFill>
                  <a:srgbClr val="FF0000"/>
                </a:solidFill>
                <a:latin typeface="Impact" panose="020B0806030902050204" pitchFamily="34" charset="0"/>
                <a:cs typeface="PT Bold Heading" panose="02010400000000000000" pitchFamily="2" charset="-78"/>
              </a:rPr>
              <a:t>أ.د</a:t>
            </a:r>
            <a:r>
              <a:rPr lang="ar-SA" sz="3600" dirty="0">
                <a:solidFill>
                  <a:srgbClr val="FF0000"/>
                </a:solidFill>
                <a:latin typeface="Impact" panose="020B0806030902050204" pitchFamily="34" charset="0"/>
                <a:cs typeface="PT Bold Heading" panose="02010400000000000000" pitchFamily="2" charset="-78"/>
              </a:rPr>
              <a:t>. هاني محمد يونس</a:t>
            </a:r>
          </a:p>
          <a:p>
            <a:pPr algn="ctr"/>
            <a:r>
              <a:rPr lang="ar-SA" sz="3600" dirty="0">
                <a:solidFill>
                  <a:srgbClr val="FF0000"/>
                </a:solidFill>
                <a:latin typeface="Impact" panose="020B0806030902050204" pitchFamily="34" charset="0"/>
                <a:cs typeface="PT Bold Heading" panose="02010400000000000000" pitchFamily="2" charset="-78"/>
              </a:rPr>
              <a:t>د. شحته سعد </a:t>
            </a:r>
            <a:r>
              <a:rPr lang="ar-SA" sz="3600" dirty="0" err="1">
                <a:solidFill>
                  <a:srgbClr val="FF0000"/>
                </a:solidFill>
                <a:latin typeface="Impact" panose="020B0806030902050204" pitchFamily="34" charset="0"/>
                <a:cs typeface="PT Bold Heading" panose="02010400000000000000" pitchFamily="2" charset="-78"/>
              </a:rPr>
              <a:t>موافي</a:t>
            </a:r>
            <a:endParaRPr lang="ar-SA" sz="3600" dirty="0">
              <a:solidFill>
                <a:srgbClr val="FF0000"/>
              </a:solidFill>
              <a:latin typeface="Impact" panose="020B0806030902050204" pitchFamily="34" charset="0"/>
              <a:cs typeface="PT Bold Heading" panose="02010400000000000000" pitchFamily="2" charset="-78"/>
            </a:endParaRPr>
          </a:p>
          <a:p>
            <a:pPr algn="ctr"/>
            <a:r>
              <a:rPr lang="ar-SA" sz="3600" dirty="0">
                <a:solidFill>
                  <a:srgbClr val="FF0000"/>
                </a:solidFill>
                <a:latin typeface="Impact" panose="020B0806030902050204" pitchFamily="34" charset="0"/>
                <a:cs typeface="PT Bold Heading" panose="02010400000000000000" pitchFamily="2" charset="-78"/>
              </a:rPr>
              <a:t>د. نجلاء أحمد شاهين </a:t>
            </a:r>
          </a:p>
          <a:p>
            <a:pPr algn="ctr"/>
            <a:r>
              <a:rPr lang="ar-EG" sz="3600" dirty="0">
                <a:latin typeface="Impact" panose="020B0806030902050204" pitchFamily="34" charset="0"/>
                <a:cs typeface="PT Bold Heading" panose="02010400000000000000" pitchFamily="2" charset="-78"/>
              </a:rPr>
              <a:t>قسم أصول التربية</a:t>
            </a:r>
          </a:p>
          <a:p>
            <a:pPr algn="ctr"/>
            <a:r>
              <a:rPr lang="ar-EG" sz="3600" dirty="0">
                <a:latin typeface="Impact" panose="020B0806030902050204" pitchFamily="34" charset="0"/>
                <a:cs typeface="PT Bold Heading" panose="02010400000000000000" pitchFamily="2" charset="-78"/>
              </a:rPr>
              <a:t> كلية التربية- جامعة بنها</a:t>
            </a:r>
          </a:p>
          <a:p>
            <a:pPr algn="ctr"/>
            <a:endParaRPr lang="ar-EG" sz="3600" dirty="0">
              <a:solidFill>
                <a:srgbClr val="FF0000"/>
              </a:solidFill>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3788392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1489166"/>
            <a:ext cx="12192000" cy="5368834"/>
          </a:xfrm>
        </p:spPr>
        <p:txBody>
          <a:bodyPr>
            <a:normAutofit/>
          </a:bodyPr>
          <a:lstStyle/>
          <a:p>
            <a:pPr algn="r"/>
            <a:r>
              <a:rPr lang="ar-SA" sz="3200" b="1" dirty="0">
                <a:cs typeface="PT Bold Heading" panose="02010400000000000000" pitchFamily="2" charset="-78"/>
              </a:rPr>
              <a:t>4-وهناك من نظر للقيم على أنها تفضيلات : فيعرف شارلز موريس </a:t>
            </a:r>
            <a:r>
              <a:rPr lang="en-US" sz="3200" b="1" dirty="0">
                <a:cs typeface="PT Bold Heading" panose="02010400000000000000" pitchFamily="2" charset="-78"/>
              </a:rPr>
              <a:t>(Morris) </a:t>
            </a:r>
            <a:r>
              <a:rPr lang="ar-SA" sz="3200" b="1" dirty="0">
                <a:cs typeface="PT Bold Heading" panose="02010400000000000000" pitchFamily="2" charset="-78"/>
              </a:rPr>
              <a:t> القيم على أنها "السلوك </a:t>
            </a:r>
            <a:r>
              <a:rPr lang="ar-SA" sz="3200" b="1" dirty="0" err="1">
                <a:cs typeface="PT Bold Heading" panose="02010400000000000000" pitchFamily="2" charset="-78"/>
              </a:rPr>
              <a:t>التفضيلى</a:t>
            </a:r>
            <a:r>
              <a:rPr lang="ar-SA" sz="3200" b="1" dirty="0">
                <a:cs typeface="PT Bold Heading" panose="02010400000000000000" pitchFamily="2" charset="-78"/>
              </a:rPr>
              <a:t> "، ولذلك صمم "موريس" مقياساً يتكون من ثلاثة عشر أسلوباً لمعايشة الحياة، وعلى المفحوص أن يضع تقديراً لكل منها على أساس مقياس تقدير يتكون من سبع درجات تتراوح بين "أحب هذا الأسلوب للغاية إلى أمقته للغاية"0 ومن خلال تفضيل أسلوب من هذه الأساليب يمكن استنتاج ما </a:t>
            </a:r>
            <a:r>
              <a:rPr lang="ar-SA" sz="3200" b="1" dirty="0" err="1">
                <a:cs typeface="PT Bold Heading" panose="02010400000000000000" pitchFamily="2" charset="-78"/>
              </a:rPr>
              <a:t>يتمثله</a:t>
            </a:r>
            <a:r>
              <a:rPr lang="ar-SA" sz="3200" b="1" dirty="0">
                <a:cs typeface="PT Bold Heading" panose="02010400000000000000" pitchFamily="2" charset="-78"/>
              </a:rPr>
              <a:t> الفرد من قيم </a:t>
            </a:r>
            <a:r>
              <a:rPr lang="ar-SA" sz="3200" b="1" dirty="0" err="1">
                <a:cs typeface="PT Bold Heading" panose="02010400000000000000" pitchFamily="2" charset="-78"/>
              </a:rPr>
              <a:t>فى</a:t>
            </a:r>
            <a:r>
              <a:rPr lang="ar-SA" sz="3200" b="1" dirty="0">
                <a:cs typeface="PT Bold Heading" panose="02010400000000000000" pitchFamily="2" charset="-78"/>
              </a:rPr>
              <a:t> حياته0</a:t>
            </a:r>
            <a:endParaRPr lang="en-US" sz="3200" dirty="0">
              <a:cs typeface="PT Bold Heading" panose="02010400000000000000" pitchFamily="2" charset="-78"/>
            </a:endParaRPr>
          </a:p>
          <a:p>
            <a:pPr algn="r"/>
            <a:r>
              <a:rPr lang="ar-SA" sz="3200" b="1" dirty="0">
                <a:cs typeface="PT Bold Heading" panose="02010400000000000000" pitchFamily="2" charset="-78"/>
              </a:rPr>
              <a:t>وهناك من ربط بين القيمة والاتجاه : حيث إن القيمة </a:t>
            </a:r>
            <a:r>
              <a:rPr lang="ar-SA" sz="3200" b="1" dirty="0" err="1">
                <a:cs typeface="PT Bold Heading" panose="02010400000000000000" pitchFamily="2" charset="-78"/>
              </a:rPr>
              <a:t>هى</a:t>
            </a:r>
            <a:r>
              <a:rPr lang="ar-SA" sz="3200" b="1" dirty="0">
                <a:cs typeface="PT Bold Heading" panose="02010400000000000000" pitchFamily="2" charset="-78"/>
              </a:rPr>
              <a:t> تنظيم للخبرة تنشأ </a:t>
            </a:r>
            <a:r>
              <a:rPr lang="ar-SA" sz="3200" b="1" dirty="0" err="1">
                <a:cs typeface="PT Bold Heading" panose="02010400000000000000" pitchFamily="2" charset="-78"/>
              </a:rPr>
              <a:t>فى</a:t>
            </a:r>
            <a:r>
              <a:rPr lang="ar-SA" sz="3200" b="1" dirty="0">
                <a:cs typeface="PT Bold Heading" panose="02010400000000000000" pitchFamily="2" charset="-78"/>
              </a:rPr>
              <a:t> موقف </a:t>
            </a:r>
            <a:r>
              <a:rPr lang="ar-SA" sz="3200" b="1" dirty="0" err="1">
                <a:cs typeface="PT Bold Heading" panose="02010400000000000000" pitchFamily="2" charset="-78"/>
              </a:rPr>
              <a:t>تفاضلى</a:t>
            </a:r>
            <a:r>
              <a:rPr lang="ar-SA" sz="3200" b="1" dirty="0">
                <a:cs typeface="PT Bold Heading" panose="02010400000000000000" pitchFamily="2" charset="-78"/>
              </a:rPr>
              <a:t>, وتنمو وتتناسق حتى تصبح وحدة معيارية ثابتة تقريباً </a:t>
            </a:r>
            <a:r>
              <a:rPr lang="ar-SA" sz="3200" b="1" dirty="0" err="1">
                <a:cs typeface="PT Bold Heading" panose="02010400000000000000" pitchFamily="2" charset="-78"/>
              </a:rPr>
              <a:t>فى</a:t>
            </a:r>
            <a:r>
              <a:rPr lang="ar-SA" sz="3200" b="1" dirty="0">
                <a:cs typeface="PT Bold Heading" panose="02010400000000000000" pitchFamily="2" charset="-78"/>
              </a:rPr>
              <a:t> الضمير </a:t>
            </a:r>
            <a:r>
              <a:rPr lang="ar-SA" sz="3200" b="1" dirty="0" err="1">
                <a:cs typeface="PT Bold Heading" panose="02010400000000000000" pitchFamily="2" charset="-78"/>
              </a:rPr>
              <a:t>الاجتماعى</a:t>
            </a:r>
            <a:r>
              <a:rPr lang="ar-SA" sz="3200" b="1" dirty="0">
                <a:cs typeface="PT Bold Heading" panose="02010400000000000000" pitchFamily="2" charset="-78"/>
              </a:rPr>
              <a:t> للفرد، </a:t>
            </a:r>
            <a:r>
              <a:rPr lang="ar-SA" sz="3200" b="1" dirty="0" err="1">
                <a:cs typeface="PT Bold Heading" panose="02010400000000000000" pitchFamily="2" charset="-78"/>
              </a:rPr>
              <a:t>فى</a:t>
            </a:r>
            <a:r>
              <a:rPr lang="ar-SA" sz="3200" b="1" dirty="0">
                <a:cs typeface="PT Bold Heading" panose="02010400000000000000" pitchFamily="2" charset="-78"/>
              </a:rPr>
              <a:t> حين أن الاتجاه هو تنظيم للخبرة من نوع خاص يلون سلوك الفرد.</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454331" y="321175"/>
            <a:ext cx="8991996" cy="694825"/>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مفهوم القيمة</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939037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1489166"/>
            <a:ext cx="12192000" cy="5368834"/>
          </a:xfrm>
        </p:spPr>
        <p:txBody>
          <a:bodyPr>
            <a:normAutofit/>
          </a:bodyPr>
          <a:lstStyle/>
          <a:p>
            <a:pPr algn="r"/>
            <a:r>
              <a:rPr lang="ar-SA" sz="3200" b="1" dirty="0">
                <a:cs typeface="PT Bold Heading" panose="02010400000000000000" pitchFamily="2" charset="-78"/>
              </a:rPr>
              <a:t>والفرد لا يولد مزوداً </a:t>
            </a:r>
            <a:r>
              <a:rPr lang="ar-SA" sz="3200" b="1" dirty="0" err="1">
                <a:cs typeface="PT Bold Heading" panose="02010400000000000000" pitchFamily="2" charset="-78"/>
              </a:rPr>
              <a:t>بأى</a:t>
            </a:r>
            <a:r>
              <a:rPr lang="ar-SA" sz="3200" b="1" dirty="0">
                <a:cs typeface="PT Bold Heading" panose="02010400000000000000" pitchFamily="2" charset="-78"/>
              </a:rPr>
              <a:t> قيمة نحو </a:t>
            </a:r>
            <a:r>
              <a:rPr lang="ar-SA" sz="3200" b="1" dirty="0" err="1">
                <a:cs typeface="PT Bold Heading" panose="02010400000000000000" pitchFamily="2" charset="-78"/>
              </a:rPr>
              <a:t>أى</a:t>
            </a:r>
            <a:r>
              <a:rPr lang="ar-SA" sz="3200" b="1" dirty="0">
                <a:cs typeface="PT Bold Heading" panose="02010400000000000000" pitchFamily="2" charset="-78"/>
              </a:rPr>
              <a:t> موضوع </a:t>
            </a:r>
            <a:r>
              <a:rPr lang="ar-SA" sz="3200" b="1" dirty="0" err="1">
                <a:cs typeface="PT Bold Heading" panose="02010400000000000000" pitchFamily="2" charset="-78"/>
              </a:rPr>
              <a:t>خارجى</a:t>
            </a:r>
            <a:r>
              <a:rPr lang="ar-SA" sz="3200" b="1" dirty="0">
                <a:cs typeface="PT Bold Heading" panose="02010400000000000000" pitchFamily="2" charset="-78"/>
              </a:rPr>
              <a:t> وإنما يكتسب قيمه </a:t>
            </a:r>
            <a:r>
              <a:rPr lang="ar-SA" sz="3200" b="1" dirty="0" err="1">
                <a:cs typeface="PT Bold Heading" panose="02010400000000000000" pitchFamily="2" charset="-78"/>
              </a:rPr>
              <a:t>فى</a:t>
            </a:r>
            <a:r>
              <a:rPr lang="ar-SA" sz="3200" b="1" dirty="0">
                <a:cs typeface="PT Bold Heading" panose="02010400000000000000" pitchFamily="2" charset="-78"/>
              </a:rPr>
              <a:t> سياق احتكاكه بمواقف كثيرة ومتباينة </a:t>
            </a:r>
            <a:r>
              <a:rPr lang="ar-SA" sz="3200" b="1" dirty="0" err="1">
                <a:cs typeface="PT Bold Heading" panose="02010400000000000000" pitchFamily="2" charset="-78"/>
              </a:rPr>
              <a:t>فى</a:t>
            </a:r>
            <a:r>
              <a:rPr lang="ar-SA" sz="3200" b="1" dirty="0">
                <a:cs typeface="PT Bold Heading" panose="02010400000000000000" pitchFamily="2" charset="-78"/>
              </a:rPr>
              <a:t> بيئة يكون لها تأثير عليه فيتكون لديه بعض الاتجاهات الخاصة </a:t>
            </a:r>
            <a:r>
              <a:rPr lang="ar-SA" sz="3200" b="1" dirty="0" err="1">
                <a:cs typeface="PT Bold Heading" panose="02010400000000000000" pitchFamily="2" charset="-78"/>
              </a:rPr>
              <a:t>التى</a:t>
            </a:r>
            <a:r>
              <a:rPr lang="ar-SA" sz="3200" b="1" dirty="0">
                <a:cs typeface="PT Bold Heading" panose="02010400000000000000" pitchFamily="2" charset="-78"/>
              </a:rPr>
              <a:t> تتجمع بعد ذلك فيما يسمى بالقيم، ويؤكد ذلك مورى </a:t>
            </a:r>
            <a:r>
              <a:rPr lang="en-US" sz="3200" b="1" dirty="0">
                <a:cs typeface="PT Bold Heading" panose="02010400000000000000" pitchFamily="2" charset="-78"/>
              </a:rPr>
              <a:t>Murray </a:t>
            </a:r>
            <a:r>
              <a:rPr lang="ar-SA" sz="3200" b="1" dirty="0">
                <a:cs typeface="PT Bold Heading" panose="02010400000000000000" pitchFamily="2" charset="-78"/>
              </a:rPr>
              <a:t> بقوله : إن القيم تمثل موقف الفرد نحو الأشخاص والأشياء وتكون مرتبطة بالاتجاهات </a:t>
            </a:r>
            <a:r>
              <a:rPr lang="ar-SA" sz="3200" b="1" dirty="0" err="1">
                <a:cs typeface="PT Bold Heading" panose="02010400000000000000" pitchFamily="2" charset="-78"/>
              </a:rPr>
              <a:t>التى</a:t>
            </a:r>
            <a:r>
              <a:rPr lang="ar-SA" sz="3200" b="1" dirty="0">
                <a:cs typeface="PT Bold Heading" panose="02010400000000000000" pitchFamily="2" charset="-78"/>
              </a:rPr>
              <a:t> تكون بمثابة مؤشر رئيس لها، وهى تتحدد </a:t>
            </a:r>
            <a:r>
              <a:rPr lang="ar-SA" sz="3200" b="1" dirty="0" err="1">
                <a:cs typeface="PT Bold Heading" panose="02010400000000000000" pitchFamily="2" charset="-78"/>
              </a:rPr>
              <a:t>فى</a:t>
            </a:r>
            <a:r>
              <a:rPr lang="ar-SA" sz="3200" b="1" dirty="0">
                <a:cs typeface="PT Bold Heading" panose="02010400000000000000" pitchFamily="2" charset="-78"/>
              </a:rPr>
              <a:t> إطار العلاقة بين الفرد وبين الخبرات </a:t>
            </a:r>
            <a:r>
              <a:rPr lang="ar-SA" sz="3200" b="1" dirty="0" err="1">
                <a:cs typeface="PT Bold Heading" panose="02010400000000000000" pitchFamily="2" charset="-78"/>
              </a:rPr>
              <a:t>التى</a:t>
            </a:r>
            <a:r>
              <a:rPr lang="ar-SA" sz="3200" b="1" dirty="0">
                <a:cs typeface="PT Bold Heading" panose="02010400000000000000" pitchFamily="2" charset="-78"/>
              </a:rPr>
              <a:t> يكتسبها, أو يتعرض لها </a:t>
            </a:r>
            <a:r>
              <a:rPr lang="ar-SA" sz="3200" b="1" dirty="0" err="1">
                <a:cs typeface="PT Bold Heading" panose="02010400000000000000" pitchFamily="2" charset="-78"/>
              </a:rPr>
              <a:t>فى</a:t>
            </a:r>
            <a:r>
              <a:rPr lang="ar-SA" sz="3200" b="1" dirty="0">
                <a:cs typeface="PT Bold Heading" panose="02010400000000000000" pitchFamily="2" charset="-78"/>
              </a:rPr>
              <a:t> موقف معين.</a:t>
            </a:r>
            <a:endParaRPr lang="en-US" sz="3200" dirty="0">
              <a:cs typeface="PT Bold Heading" panose="02010400000000000000" pitchFamily="2" charset="-78"/>
            </a:endParaRPr>
          </a:p>
          <a:p>
            <a:pPr algn="r"/>
            <a:r>
              <a:rPr lang="ar-SA" sz="3200" dirty="0">
                <a:cs typeface="PT Bold Heading" panose="02010400000000000000" pitchFamily="2" charset="-78"/>
              </a:rPr>
              <a:t>	</a:t>
            </a:r>
            <a:r>
              <a:rPr lang="ar-SA" sz="3200" b="1" dirty="0">
                <a:cs typeface="PT Bold Heading" panose="02010400000000000000" pitchFamily="2" charset="-78"/>
              </a:rPr>
              <a:t>ويمكن أن نخلص من ذلك بمفهوم إجرائيً للقيمة تمثل </a:t>
            </a:r>
            <a:r>
              <a:rPr lang="ar-SA" sz="3200" b="1" dirty="0" err="1">
                <a:cs typeface="PT Bold Heading" panose="02010400000000000000" pitchFamily="2" charset="-78"/>
              </a:rPr>
              <a:t>فى</a:t>
            </a:r>
            <a:r>
              <a:rPr lang="ar-SA" sz="3200" b="1" dirty="0">
                <a:cs typeface="PT Bold Heading" panose="02010400000000000000" pitchFamily="2" charset="-78"/>
              </a:rPr>
              <a:t> كونها </a:t>
            </a:r>
            <a:r>
              <a:rPr lang="ar-SA" sz="3200" dirty="0">
                <a:cs typeface="PT Bold Heading" panose="02010400000000000000" pitchFamily="2" charset="-78"/>
              </a:rPr>
              <a:t>: </a:t>
            </a:r>
            <a:r>
              <a:rPr lang="ar-SA" sz="3200" b="1" dirty="0">
                <a:cs typeface="PT Bold Heading" panose="02010400000000000000" pitchFamily="2" charset="-78"/>
              </a:rPr>
              <a:t>مجموعة من المعايير والأحكام تتكون لدى الفرد من خلال تفاعله </a:t>
            </a:r>
            <a:r>
              <a:rPr lang="ar-SA" sz="3200" b="1" dirty="0" err="1">
                <a:cs typeface="PT Bold Heading" panose="02010400000000000000" pitchFamily="2" charset="-78"/>
              </a:rPr>
              <a:t>فى</a:t>
            </a:r>
            <a:r>
              <a:rPr lang="ar-SA" sz="3200" b="1" dirty="0">
                <a:cs typeface="PT Bold Heading" panose="02010400000000000000" pitchFamily="2" charset="-78"/>
              </a:rPr>
              <a:t> المواقف والخبرات الفردية والاجتماعية بحيث تمكنه من اختيار أهداف وتوجهات لحياته يراها جديرة بتوظيف إمكانياته، وتتجسد خلال الاهتمامات أو الاتجاهات أو السلوك </a:t>
            </a:r>
            <a:r>
              <a:rPr lang="ar-SA" sz="3200" b="1" dirty="0" err="1">
                <a:cs typeface="PT Bold Heading" panose="02010400000000000000" pitchFamily="2" charset="-78"/>
              </a:rPr>
              <a:t>العملى</a:t>
            </a:r>
            <a:r>
              <a:rPr lang="ar-SA" sz="3200" b="1" dirty="0">
                <a:cs typeface="PT Bold Heading" panose="02010400000000000000" pitchFamily="2" charset="-78"/>
              </a:rPr>
              <a:t> أو </a:t>
            </a:r>
            <a:r>
              <a:rPr lang="ar-SA" sz="3200" b="1" dirty="0" err="1">
                <a:cs typeface="PT Bold Heading" panose="02010400000000000000" pitchFamily="2" charset="-78"/>
              </a:rPr>
              <a:t>اللفظى</a:t>
            </a:r>
            <a:r>
              <a:rPr lang="ar-SA" sz="3200" b="1" dirty="0">
                <a:cs typeface="PT Bold Heading" panose="02010400000000000000" pitchFamily="2" charset="-78"/>
              </a:rPr>
              <a:t> بطريقة مباشرة أو غير مباشرة0 </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454331" y="321175"/>
            <a:ext cx="8955051" cy="500861"/>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مفهوم القيمة</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2554470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7086" y="1010195"/>
            <a:ext cx="12000411" cy="5765074"/>
          </a:xfrm>
        </p:spPr>
        <p:txBody>
          <a:bodyPr>
            <a:normAutofit fontScale="92500"/>
          </a:bodyPr>
          <a:lstStyle/>
          <a:p>
            <a:pPr algn="r">
              <a:lnSpc>
                <a:spcPct val="150000"/>
              </a:lnSpc>
            </a:pPr>
            <a:r>
              <a:rPr lang="ar-EG" sz="4000" dirty="0" smtClean="0">
                <a:latin typeface="Impact" panose="020B0806030902050204" pitchFamily="34" charset="0"/>
                <a:cs typeface="PT Bold Heading" panose="02010400000000000000" pitchFamily="2" charset="-78"/>
              </a:rPr>
              <a:t>هي معايير عقلية ووجدانية واجتماعية ذات صبغة انفعالية قوية وعامة ، وتستند إلى مرجعية حضارية تمكن صاحبها من الاختيار بإرادة حرة واعية، وبصورة متكررة، وهي نشاط إنساني يتسق فيه الفكر والقول والفعل، ويرجح من خلاله الإنسان نشاطا معينا على ما عداه من الأنشطة البديلة المتاحة فيستغرق فيه ويسعد به ويتحمل من أجله أكثر مما يحتمل في غيره دون انتظار لمنفعة ذاتية.</a:t>
            </a:r>
            <a:endParaRPr lang="ar-EG" sz="40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454331" y="181837"/>
            <a:ext cx="8865326" cy="741272"/>
          </a:xfrm>
        </p:spPr>
        <p:txBody>
          <a:bodyPr>
            <a:normAutofit fontScale="90000"/>
          </a:bodyPr>
          <a:lstStyle/>
          <a:p>
            <a:r>
              <a:rPr lang="ar-EG" sz="4800" dirty="0" smtClean="0">
                <a:solidFill>
                  <a:srgbClr val="FF0000"/>
                </a:solidFill>
                <a:latin typeface="Impact" panose="020B0806030902050204" pitchFamily="34" charset="0"/>
                <a:ea typeface="+mn-ea"/>
                <a:cs typeface="PT Bold Heading" panose="02010400000000000000" pitchFamily="2" charset="-78"/>
              </a:rPr>
              <a:t>المعنى التربوي للقيمة</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3916729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0629" y="966651"/>
            <a:ext cx="11939451" cy="5747657"/>
          </a:xfrm>
        </p:spPr>
        <p:txBody>
          <a:bodyPr>
            <a:noAutofit/>
          </a:bodyPr>
          <a:lstStyle/>
          <a:p>
            <a:pPr algn="r">
              <a:lnSpc>
                <a:spcPct val="150000"/>
              </a:lnSpc>
            </a:pPr>
            <a:r>
              <a:rPr lang="ar-EG" sz="2800" dirty="0">
                <a:solidFill>
                  <a:srgbClr val="FF0000"/>
                </a:solidFill>
                <a:latin typeface="Impact" panose="020B0806030902050204" pitchFamily="34" charset="0"/>
                <a:cs typeface="PT Bold Heading" panose="02010400000000000000" pitchFamily="2" charset="-78"/>
              </a:rPr>
              <a:t>تتكون القيم من ثلاثة مستويات </a:t>
            </a:r>
            <a:r>
              <a:rPr lang="ar-EG" sz="2800" dirty="0" smtClean="0">
                <a:solidFill>
                  <a:srgbClr val="FF0000"/>
                </a:solidFill>
                <a:latin typeface="Impact" panose="020B0806030902050204" pitchFamily="34" charset="0"/>
                <a:cs typeface="PT Bold Heading" panose="02010400000000000000" pitchFamily="2" charset="-78"/>
              </a:rPr>
              <a:t>رئيسة </a:t>
            </a:r>
            <a:r>
              <a:rPr lang="ar-EG" sz="2800" dirty="0">
                <a:solidFill>
                  <a:srgbClr val="FF0000"/>
                </a:solidFill>
                <a:latin typeface="Impact" panose="020B0806030902050204" pitchFamily="34" charset="0"/>
                <a:cs typeface="PT Bold Heading" panose="02010400000000000000" pitchFamily="2" charset="-78"/>
              </a:rPr>
              <a:t>هي :</a:t>
            </a:r>
            <a:r>
              <a:rPr lang="ar-EG" sz="2800" dirty="0">
                <a:latin typeface="Impact" panose="020B0806030902050204" pitchFamily="34" charset="0"/>
                <a:cs typeface="PT Bold Heading" panose="02010400000000000000" pitchFamily="2" charset="-78"/>
              </a:rPr>
              <a:t> </a:t>
            </a:r>
            <a:br>
              <a:rPr lang="ar-EG" sz="2800" dirty="0">
                <a:latin typeface="Impact" panose="020B0806030902050204" pitchFamily="34" charset="0"/>
                <a:cs typeface="PT Bold Heading" panose="02010400000000000000" pitchFamily="2" charset="-78"/>
              </a:rPr>
            </a:br>
            <a:r>
              <a:rPr lang="ar-EG" sz="2800" dirty="0" smtClean="0">
                <a:solidFill>
                  <a:srgbClr val="FF0000"/>
                </a:solidFill>
                <a:latin typeface="Impact" panose="020B0806030902050204" pitchFamily="34" charset="0"/>
                <a:cs typeface="PT Bold Heading" panose="02010400000000000000" pitchFamily="2" charset="-78"/>
              </a:rPr>
              <a:t>أ-المكون </a:t>
            </a:r>
            <a:r>
              <a:rPr lang="ar-EG" sz="2800" dirty="0">
                <a:solidFill>
                  <a:srgbClr val="FF0000"/>
                </a:solidFill>
                <a:latin typeface="Impact" panose="020B0806030902050204" pitchFamily="34" charset="0"/>
                <a:cs typeface="PT Bold Heading" panose="02010400000000000000" pitchFamily="2" charset="-78"/>
              </a:rPr>
              <a:t>المعرفي </a:t>
            </a:r>
            <a:r>
              <a:rPr lang="ar-EG" sz="2800" dirty="0">
                <a:latin typeface="Impact" panose="020B0806030902050204" pitchFamily="34" charset="0"/>
                <a:cs typeface="PT Bold Heading" panose="02010400000000000000" pitchFamily="2" charset="-78"/>
              </a:rPr>
              <a:t>: ومعياره " الاختيار " ، أي انتقاء القيمة من </a:t>
            </a:r>
            <a:r>
              <a:rPr lang="ar-EG" sz="2800" dirty="0" smtClean="0">
                <a:latin typeface="Impact" panose="020B0806030902050204" pitchFamily="34" charset="0"/>
                <a:cs typeface="PT Bold Heading" panose="02010400000000000000" pitchFamily="2" charset="-78"/>
              </a:rPr>
              <a:t>بدائل </a:t>
            </a:r>
            <a:r>
              <a:rPr lang="ar-EG" sz="2800" dirty="0">
                <a:latin typeface="Impact" panose="020B0806030902050204" pitchFamily="34" charset="0"/>
                <a:cs typeface="PT Bold Heading" panose="02010400000000000000" pitchFamily="2" charset="-78"/>
              </a:rPr>
              <a:t>مختلفة بحرية كاملة بحيث ينظر الفرد في عواقب انتقاء كل بديل ويتحمل مسئولية انتقائه بكاملها ، وهذا يعني أن الانعكاس اللاإرادي لا يشكل اختياراً يرتبط بالقيم .</a:t>
            </a:r>
          </a:p>
          <a:p>
            <a:pPr algn="r">
              <a:lnSpc>
                <a:spcPct val="150000"/>
              </a:lnSpc>
            </a:pPr>
            <a:r>
              <a:rPr lang="ar-EG" sz="2800" dirty="0">
                <a:solidFill>
                  <a:srgbClr val="FF0000"/>
                </a:solidFill>
                <a:latin typeface="Impact" panose="020B0806030902050204" pitchFamily="34" charset="0"/>
                <a:cs typeface="PT Bold Heading" panose="02010400000000000000" pitchFamily="2" charset="-78"/>
              </a:rPr>
              <a:t>ويعتبر الاختيار المستوى الأول </a:t>
            </a:r>
            <a:r>
              <a:rPr lang="ar-EG" sz="2800" dirty="0">
                <a:latin typeface="Impact" panose="020B0806030902050204" pitchFamily="34" charset="0"/>
                <a:cs typeface="PT Bold Heading" panose="02010400000000000000" pitchFamily="2" charset="-78"/>
              </a:rPr>
              <a:t>في سلم الدرجات المؤدية إلى القيم ، ويتكون من ثلاث درجات أو خطوات متتالية هي :</a:t>
            </a:r>
            <a:br>
              <a:rPr lang="ar-EG" sz="2800" dirty="0">
                <a:latin typeface="Impact" panose="020B0806030902050204" pitchFamily="34" charset="0"/>
                <a:cs typeface="PT Bold Heading" panose="02010400000000000000" pitchFamily="2" charset="-78"/>
              </a:rPr>
            </a:br>
            <a:r>
              <a:rPr lang="ar-EG" sz="2800" dirty="0">
                <a:latin typeface="Impact" panose="020B0806030902050204" pitchFamily="34" charset="0"/>
                <a:cs typeface="PT Bold Heading" panose="02010400000000000000" pitchFamily="2" charset="-78"/>
              </a:rPr>
              <a:t>استكشاف </a:t>
            </a:r>
            <a:r>
              <a:rPr lang="ar-EG" sz="2800" dirty="0" smtClean="0">
                <a:latin typeface="Impact" panose="020B0806030902050204" pitchFamily="34" charset="0"/>
                <a:cs typeface="PT Bold Heading" panose="02010400000000000000" pitchFamily="2" charset="-78"/>
              </a:rPr>
              <a:t>البدائل </a:t>
            </a:r>
            <a:r>
              <a:rPr lang="ar-EG" sz="2800" dirty="0">
                <a:latin typeface="Impact" panose="020B0806030902050204" pitchFamily="34" charset="0"/>
                <a:cs typeface="PT Bold Heading" panose="02010400000000000000" pitchFamily="2" charset="-78"/>
              </a:rPr>
              <a:t>الممكنة ، والنظر في عواقب كل بديل ، ثم الاختيار </a:t>
            </a:r>
            <a:r>
              <a:rPr lang="ar-EG" sz="2800" dirty="0" smtClean="0">
                <a:latin typeface="Impact" panose="020B0806030902050204" pitchFamily="34" charset="0"/>
                <a:cs typeface="PT Bold Heading" panose="02010400000000000000" pitchFamily="2" charset="-78"/>
              </a:rPr>
              <a:t>الحر</a:t>
            </a:r>
            <a:endParaRPr lang="ar-EG" sz="28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524000" y="242798"/>
            <a:ext cx="9144000" cy="645476"/>
          </a:xfrm>
        </p:spPr>
        <p:txBody>
          <a:bodyPr>
            <a:normAutofit fontScale="90000"/>
          </a:bodyPr>
          <a:lstStyle/>
          <a:p>
            <a:r>
              <a:rPr lang="ar-EG" sz="4800" dirty="0" smtClean="0">
                <a:solidFill>
                  <a:srgbClr val="FF0000"/>
                </a:solidFill>
                <a:latin typeface="Impact" panose="020B0806030902050204" pitchFamily="34" charset="0"/>
                <a:ea typeface="+mn-ea"/>
                <a:cs typeface="PT Bold Heading" panose="02010400000000000000" pitchFamily="2" charset="-78"/>
              </a:rPr>
              <a:t>مكونات القيم</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34070218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0629" y="966651"/>
            <a:ext cx="11939451" cy="5747657"/>
          </a:xfrm>
        </p:spPr>
        <p:txBody>
          <a:bodyPr>
            <a:noAutofit/>
          </a:bodyPr>
          <a:lstStyle/>
          <a:p>
            <a:pPr algn="r">
              <a:lnSpc>
                <a:spcPct val="150000"/>
              </a:lnSpc>
            </a:pPr>
            <a:r>
              <a:rPr lang="ar-EG" sz="2800" dirty="0" smtClean="0">
                <a:solidFill>
                  <a:srgbClr val="FF0000"/>
                </a:solidFill>
                <a:latin typeface="Impact" panose="020B0806030902050204" pitchFamily="34" charset="0"/>
                <a:cs typeface="PT Bold Heading" panose="02010400000000000000" pitchFamily="2" charset="-78"/>
              </a:rPr>
              <a:t>ب-المكوَّن </a:t>
            </a:r>
            <a:r>
              <a:rPr lang="ar-EG" sz="2800" dirty="0">
                <a:solidFill>
                  <a:srgbClr val="FF0000"/>
                </a:solidFill>
                <a:latin typeface="Impact" panose="020B0806030902050204" pitchFamily="34" charset="0"/>
                <a:cs typeface="PT Bold Heading" panose="02010400000000000000" pitchFamily="2" charset="-78"/>
              </a:rPr>
              <a:t>الوجداني </a:t>
            </a:r>
            <a:r>
              <a:rPr lang="ar-EG" sz="2800" dirty="0">
                <a:latin typeface="Impact" panose="020B0806030902050204" pitchFamily="34" charset="0"/>
                <a:cs typeface="PT Bold Heading" panose="02010400000000000000" pitchFamily="2" charset="-78"/>
              </a:rPr>
              <a:t>: ومعياره " التقدير " الذي ينعكس في التعلق بالقيمة والاعتزاز بها ، والشعور بالسعادة لاختيارها والرغبة في إعلانها على الملأ .</a:t>
            </a:r>
            <a:br>
              <a:rPr lang="ar-EG" sz="2800" dirty="0">
                <a:latin typeface="Impact" panose="020B0806030902050204" pitchFamily="34" charset="0"/>
                <a:cs typeface="PT Bold Heading" panose="02010400000000000000" pitchFamily="2" charset="-78"/>
              </a:rPr>
            </a:br>
            <a:r>
              <a:rPr lang="ar-EG" sz="2800" dirty="0">
                <a:latin typeface="Impact" panose="020B0806030902050204" pitchFamily="34" charset="0"/>
                <a:cs typeface="PT Bold Heading" panose="02010400000000000000" pitchFamily="2" charset="-78"/>
              </a:rPr>
              <a:t>ويعتبر التقدير المستوى الثاني في سلم الدرجات المؤدية إلى القيم ويتكون من خطوتين متتاليتين هما :</a:t>
            </a:r>
            <a:br>
              <a:rPr lang="ar-EG" sz="2800" dirty="0">
                <a:latin typeface="Impact" panose="020B0806030902050204" pitchFamily="34" charset="0"/>
                <a:cs typeface="PT Bold Heading" panose="02010400000000000000" pitchFamily="2" charset="-78"/>
              </a:rPr>
            </a:br>
            <a:r>
              <a:rPr lang="ar-EG" sz="2800" dirty="0">
                <a:latin typeface="Impact" panose="020B0806030902050204" pitchFamily="34" charset="0"/>
                <a:cs typeface="PT Bold Heading" panose="02010400000000000000" pitchFamily="2" charset="-78"/>
              </a:rPr>
              <a:t>الشعور بالسعادة لاختيار القيمة ، وإعلان التمسك بالقيمة على الملأ .</a:t>
            </a:r>
          </a:p>
          <a:p>
            <a:pPr algn="r">
              <a:lnSpc>
                <a:spcPct val="150000"/>
              </a:lnSpc>
            </a:pPr>
            <a:r>
              <a:rPr lang="ar-EG" sz="2800" dirty="0">
                <a:solidFill>
                  <a:srgbClr val="FF0000"/>
                </a:solidFill>
                <a:latin typeface="Impact" panose="020B0806030902050204" pitchFamily="34" charset="0"/>
                <a:cs typeface="PT Bold Heading" panose="02010400000000000000" pitchFamily="2" charset="-78"/>
              </a:rPr>
              <a:t>ج-المكوَّن السلوكي </a:t>
            </a:r>
            <a:r>
              <a:rPr lang="ar-EG" sz="2800" dirty="0">
                <a:latin typeface="Impact" panose="020B0806030902050204" pitchFamily="34" charset="0"/>
                <a:cs typeface="PT Bold Heading" panose="02010400000000000000" pitchFamily="2" charset="-78"/>
              </a:rPr>
              <a:t>: ومعياره " الممارسة والعمل " أو " الفعل " ويشمل الممارسة الفعلية للقيمة أو الممارسة على نحو يتسق مع القيمة المنتقاة ، على أن تتكرر الممارسة بصورة مستمرة في أوضاع مختلفة كلما سنحت الفرصة لذلك .</a:t>
            </a:r>
          </a:p>
        </p:txBody>
      </p:sp>
      <p:sp>
        <p:nvSpPr>
          <p:cNvPr id="2" name="عنوان 1"/>
          <p:cNvSpPr>
            <a:spLocks noGrp="1"/>
          </p:cNvSpPr>
          <p:nvPr>
            <p:ph type="ctrTitle"/>
          </p:nvPr>
        </p:nvSpPr>
        <p:spPr>
          <a:xfrm>
            <a:off x="1524000" y="242798"/>
            <a:ext cx="9144000" cy="645476"/>
          </a:xfrm>
        </p:spPr>
        <p:txBody>
          <a:bodyPr>
            <a:normAutofit fontScale="90000"/>
          </a:bodyPr>
          <a:lstStyle/>
          <a:p>
            <a:r>
              <a:rPr lang="ar-EG" sz="4800" dirty="0" smtClean="0">
                <a:solidFill>
                  <a:srgbClr val="FF0000"/>
                </a:solidFill>
                <a:latin typeface="Impact" panose="020B0806030902050204" pitchFamily="34" charset="0"/>
                <a:ea typeface="+mn-ea"/>
                <a:cs typeface="PT Bold Heading" panose="02010400000000000000" pitchFamily="2" charset="-78"/>
              </a:rPr>
              <a:t>مكونات القيم</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4263860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4171" y="1445623"/>
            <a:ext cx="11939451" cy="5225143"/>
          </a:xfrm>
        </p:spPr>
        <p:txBody>
          <a:bodyPr>
            <a:normAutofit/>
          </a:bodyPr>
          <a:lstStyle/>
          <a:p>
            <a:pPr algn="r"/>
            <a:r>
              <a:rPr lang="ar-EG" sz="4000" dirty="0" smtClean="0">
                <a:latin typeface="Impact" panose="020B0806030902050204" pitchFamily="34" charset="0"/>
                <a:cs typeface="PT Bold Heading" panose="02010400000000000000" pitchFamily="2" charset="-78"/>
              </a:rPr>
              <a:t>1- الدين</a:t>
            </a:r>
          </a:p>
          <a:p>
            <a:pPr algn="r"/>
            <a:r>
              <a:rPr lang="ar-EG" sz="4000" dirty="0" smtClean="0">
                <a:latin typeface="Impact" panose="020B0806030902050204" pitchFamily="34" charset="0"/>
                <a:cs typeface="PT Bold Heading" panose="02010400000000000000" pitchFamily="2" charset="-78"/>
              </a:rPr>
              <a:t>2- العصر</a:t>
            </a:r>
          </a:p>
          <a:p>
            <a:pPr algn="r"/>
            <a:r>
              <a:rPr lang="ar-EG" sz="4000" dirty="0" smtClean="0">
                <a:latin typeface="Impact" panose="020B0806030902050204" pitchFamily="34" charset="0"/>
                <a:cs typeface="PT Bold Heading" panose="02010400000000000000" pitchFamily="2" charset="-78"/>
              </a:rPr>
              <a:t>3-المجتمع</a:t>
            </a:r>
          </a:p>
          <a:p>
            <a:pPr algn="r"/>
            <a:r>
              <a:rPr lang="ar-EG" sz="4000" dirty="0" smtClean="0">
                <a:latin typeface="Impact" panose="020B0806030902050204" pitchFamily="34" charset="0"/>
                <a:cs typeface="PT Bold Heading" panose="02010400000000000000" pitchFamily="2" charset="-78"/>
              </a:rPr>
              <a:t>4- التراث الإنساني العالمي</a:t>
            </a:r>
          </a:p>
          <a:p>
            <a:pPr algn="r"/>
            <a:r>
              <a:rPr lang="ar-EG" sz="4000" dirty="0" smtClean="0">
                <a:latin typeface="Impact" panose="020B0806030902050204" pitchFamily="34" charset="0"/>
                <a:cs typeface="PT Bold Heading" panose="02010400000000000000" pitchFamily="2" charset="-78"/>
              </a:rPr>
              <a:t>5- مواد الدراسة المنهجية، مثل الاستدلال- الدقة- التساؤل- العصف الذهني....الخ</a:t>
            </a:r>
            <a:endParaRPr lang="ar-EG" sz="40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524000" y="155711"/>
            <a:ext cx="9144000" cy="1019946"/>
          </a:xfrm>
        </p:spPr>
        <p:txBody>
          <a:bodyPr>
            <a:normAutofit/>
          </a:bodyPr>
          <a:lstStyle/>
          <a:p>
            <a:r>
              <a:rPr lang="ar-EG" sz="4800" dirty="0" smtClean="0">
                <a:solidFill>
                  <a:srgbClr val="FF0000"/>
                </a:solidFill>
                <a:latin typeface="Impact" panose="020B0806030902050204" pitchFamily="34" charset="0"/>
                <a:ea typeface="+mn-ea"/>
                <a:cs typeface="PT Bold Heading" panose="02010400000000000000" pitchFamily="2" charset="-78"/>
              </a:rPr>
              <a:t>مصادر القيم</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30642833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836022"/>
            <a:ext cx="12026537" cy="5895703"/>
          </a:xfrm>
        </p:spPr>
        <p:txBody>
          <a:bodyPr>
            <a:normAutofit fontScale="47500" lnSpcReduction="20000"/>
          </a:bodyPr>
          <a:lstStyle/>
          <a:p>
            <a:pPr marL="742950" indent="-742950" algn="r">
              <a:lnSpc>
                <a:spcPct val="170000"/>
              </a:lnSpc>
              <a:buFont typeface="Arial" panose="020B0604020202020204" pitchFamily="34" charset="0"/>
              <a:buChar char="•"/>
            </a:pPr>
            <a:r>
              <a:rPr lang="ar-EG" sz="4000" dirty="0" smtClean="0">
                <a:solidFill>
                  <a:srgbClr val="FF0000"/>
                </a:solidFill>
                <a:latin typeface="Impact" panose="020B0806030902050204" pitchFamily="34" charset="0"/>
                <a:cs typeface="PT Bold Heading" panose="02010400000000000000" pitchFamily="2" charset="-78"/>
              </a:rPr>
              <a:t>القيم ذاتية وموضوعية</a:t>
            </a:r>
            <a:r>
              <a:rPr lang="ar-EG" sz="4000" dirty="0" smtClean="0">
                <a:latin typeface="Impact" panose="020B0806030902050204" pitchFamily="34" charset="0"/>
                <a:cs typeface="PT Bold Heading" panose="02010400000000000000" pitchFamily="2" charset="-78"/>
              </a:rPr>
              <a:t>: </a:t>
            </a:r>
            <a:r>
              <a:rPr lang="ar-EG" sz="4000" dirty="0" err="1" smtClean="0">
                <a:latin typeface="Impact" panose="020B0806030902050204" pitchFamily="34" charset="0"/>
                <a:cs typeface="PT Bold Heading" panose="02010400000000000000" pitchFamily="2" charset="-78"/>
              </a:rPr>
              <a:t>السوفسطائيون</a:t>
            </a:r>
            <a:r>
              <a:rPr lang="ar-EG" sz="4000" dirty="0" smtClean="0">
                <a:latin typeface="Impact" panose="020B0806030902050204" pitchFamily="34" charset="0"/>
                <a:cs typeface="PT Bold Heading" panose="02010400000000000000" pitchFamily="2" charset="-78"/>
              </a:rPr>
              <a:t> </a:t>
            </a:r>
            <a:r>
              <a:rPr lang="ar-EG" sz="4000" dirty="0" err="1" smtClean="0">
                <a:latin typeface="Impact" panose="020B0806030902050204" pitchFamily="34" charset="0"/>
                <a:cs typeface="PT Bold Heading" panose="02010400000000000000" pitchFamily="2" charset="-78"/>
              </a:rPr>
              <a:t>والبراجماتيون</a:t>
            </a:r>
            <a:r>
              <a:rPr lang="ar-EG" sz="4000" dirty="0" smtClean="0">
                <a:latin typeface="Impact" panose="020B0806030902050204" pitchFamily="34" charset="0"/>
                <a:cs typeface="PT Bold Heading" panose="02010400000000000000" pitchFamily="2" charset="-78"/>
              </a:rPr>
              <a:t> تبنوا الذاتية والمثاليون تبنوا الموضوعية، وهناك رأي ثالث قال بأنها ذاتية وموضوعية في نفس الوقت</a:t>
            </a:r>
          </a:p>
          <a:p>
            <a:pPr algn="r">
              <a:lnSpc>
                <a:spcPct val="170000"/>
              </a:lnSpc>
            </a:pPr>
            <a:r>
              <a:rPr lang="ar-EG" sz="4000" u="sng" dirty="0" smtClean="0">
                <a:solidFill>
                  <a:srgbClr val="FF0000"/>
                </a:solidFill>
                <a:latin typeface="Impact" panose="020B0806030902050204" pitchFamily="34" charset="0"/>
                <a:cs typeface="PT Bold Heading" panose="02010400000000000000" pitchFamily="2" charset="-78"/>
              </a:rPr>
              <a:t>مثال</a:t>
            </a:r>
            <a:r>
              <a:rPr lang="ar-EG" sz="4000" dirty="0" smtClean="0">
                <a:latin typeface="Impact" panose="020B0806030902050204" pitchFamily="34" charset="0"/>
                <a:cs typeface="PT Bold Heading" panose="02010400000000000000" pitchFamily="2" charset="-78"/>
              </a:rPr>
              <a:t>: جمال المرأة فهو يرجع لوجهة نظر الرجل عند </a:t>
            </a:r>
            <a:r>
              <a:rPr lang="ar-EG" sz="4000" dirty="0" err="1" smtClean="0">
                <a:latin typeface="Impact" panose="020B0806030902050204" pitchFamily="34" charset="0"/>
                <a:cs typeface="PT Bold Heading" panose="02010400000000000000" pitchFamily="2" charset="-78"/>
              </a:rPr>
              <a:t>السوفسطائيين</a:t>
            </a:r>
            <a:r>
              <a:rPr lang="ar-EG" sz="4000" dirty="0" smtClean="0">
                <a:latin typeface="Impact" panose="020B0806030902050204" pitchFamily="34" charset="0"/>
                <a:cs typeface="PT Bold Heading" panose="02010400000000000000" pitchFamily="2" charset="-78"/>
              </a:rPr>
              <a:t>، بينما عند المثاليين يرجع جمالها إلى ان الجمال كامن فيها بغض النظر عن وجهة النظر لأي رجل.</a:t>
            </a:r>
          </a:p>
          <a:p>
            <a:pPr algn="r">
              <a:lnSpc>
                <a:spcPct val="170000"/>
              </a:lnSpc>
            </a:pPr>
            <a:endParaRPr lang="ar-EG" sz="4000" dirty="0" smtClean="0">
              <a:latin typeface="Impact" panose="020B0806030902050204" pitchFamily="34" charset="0"/>
              <a:cs typeface="PT Bold Heading" panose="02010400000000000000" pitchFamily="2" charset="-78"/>
            </a:endParaRPr>
          </a:p>
          <a:p>
            <a:pPr marL="742950" indent="-742950" algn="r">
              <a:lnSpc>
                <a:spcPct val="170000"/>
              </a:lnSpc>
              <a:buFont typeface="Arial" panose="020B0604020202020204" pitchFamily="34" charset="0"/>
              <a:buChar char="•"/>
            </a:pPr>
            <a:r>
              <a:rPr lang="ar-EG" sz="4000" dirty="0" smtClean="0">
                <a:solidFill>
                  <a:srgbClr val="FF0000"/>
                </a:solidFill>
                <a:latin typeface="Impact" panose="020B0806030902050204" pitchFamily="34" charset="0"/>
                <a:cs typeface="PT Bold Heading" panose="02010400000000000000" pitchFamily="2" charset="-78"/>
              </a:rPr>
              <a:t>القيم مطلقة ونسبية</a:t>
            </a:r>
            <a:r>
              <a:rPr lang="ar-EG" sz="4000" dirty="0" smtClean="0">
                <a:latin typeface="Impact" panose="020B0806030902050204" pitchFamily="34" charset="0"/>
                <a:cs typeface="PT Bold Heading" panose="02010400000000000000" pitchFamily="2" charset="-78"/>
              </a:rPr>
              <a:t>: البعض يرى أن القيم مطلقة لأنها تحمل في طبيعتها ذلك ولا تختلف من فرد لآخر، فالحق والخير والصدق والأمانة هي قيم مطلقة لأنها تعبر عن غايات أخلاقية عليا اتفقت عليه البشرية، بينما يرى البعض الآخر أنها نسبية تختلف من شخص لآخر فما أراه حقا قد لا يراه الآخر كذلك.</a:t>
            </a:r>
          </a:p>
          <a:p>
            <a:pPr marL="742950" indent="-742950" algn="r">
              <a:lnSpc>
                <a:spcPct val="170000"/>
              </a:lnSpc>
              <a:buFont typeface="Arial" panose="020B0604020202020204" pitchFamily="34" charset="0"/>
              <a:buChar char="•"/>
            </a:pPr>
            <a:r>
              <a:rPr lang="ar-EG" sz="4000" dirty="0" smtClean="0">
                <a:solidFill>
                  <a:srgbClr val="FF0000"/>
                </a:solidFill>
                <a:latin typeface="Impact" panose="020B0806030902050204" pitchFamily="34" charset="0"/>
                <a:cs typeface="PT Bold Heading" panose="02010400000000000000" pitchFamily="2" charset="-78"/>
              </a:rPr>
              <a:t>القيم عامة وخاصة</a:t>
            </a:r>
            <a:r>
              <a:rPr lang="ar-EG" sz="4000" dirty="0" smtClean="0">
                <a:latin typeface="Impact" panose="020B0806030902050204" pitchFamily="34" charset="0"/>
                <a:cs typeface="PT Bold Heading" panose="02010400000000000000" pitchFamily="2" charset="-78"/>
              </a:rPr>
              <a:t>: وطبقا للمطلقة والنسبية تكون القيم عامة أي تشمل جميع أبناء المجتمع أو خاصة أي أن لكل فرد منظومة قيم يختارها</a:t>
            </a:r>
          </a:p>
          <a:p>
            <a:pPr marL="742950" indent="-742950" algn="r">
              <a:lnSpc>
                <a:spcPct val="170000"/>
              </a:lnSpc>
              <a:buFont typeface="Arial" panose="020B0604020202020204" pitchFamily="34" charset="0"/>
              <a:buChar char="•"/>
            </a:pPr>
            <a:r>
              <a:rPr lang="ar-EG" sz="4000" dirty="0" smtClean="0">
                <a:solidFill>
                  <a:srgbClr val="FF0000"/>
                </a:solidFill>
                <a:latin typeface="Impact" panose="020B0806030902050204" pitchFamily="34" charset="0"/>
                <a:cs typeface="PT Bold Heading" panose="02010400000000000000" pitchFamily="2" charset="-78"/>
              </a:rPr>
              <a:t>القيم ثابتة ومتغيرة</a:t>
            </a:r>
            <a:r>
              <a:rPr lang="ar-EG" sz="4000" dirty="0" smtClean="0">
                <a:latin typeface="Impact" panose="020B0806030902050204" pitchFamily="34" charset="0"/>
                <a:cs typeface="PT Bold Heading" panose="02010400000000000000" pitchFamily="2" charset="-78"/>
              </a:rPr>
              <a:t>: وهذه ترتبط أيضا بالإطلاق والنسبية، فالقيم المطلقة ثابتة لا تتغير والنسبية قابلة للتغير باستمرار.</a:t>
            </a:r>
          </a:p>
        </p:txBody>
      </p:sp>
      <p:sp>
        <p:nvSpPr>
          <p:cNvPr id="2" name="عنوان 1"/>
          <p:cNvSpPr>
            <a:spLocks noGrp="1"/>
          </p:cNvSpPr>
          <p:nvPr>
            <p:ph type="ctrTitle"/>
          </p:nvPr>
        </p:nvSpPr>
        <p:spPr>
          <a:xfrm>
            <a:off x="1637211" y="216672"/>
            <a:ext cx="8926286" cy="619351"/>
          </a:xfrm>
        </p:spPr>
        <p:txBody>
          <a:bodyPr>
            <a:normAutofit fontScale="90000"/>
          </a:bodyPr>
          <a:lstStyle/>
          <a:p>
            <a:r>
              <a:rPr lang="ar-EG" sz="4800" dirty="0" smtClean="0">
                <a:solidFill>
                  <a:srgbClr val="FF0000"/>
                </a:solidFill>
                <a:latin typeface="Impact" panose="020B0806030902050204" pitchFamily="34" charset="0"/>
                <a:ea typeface="+mn-ea"/>
                <a:cs typeface="PT Bold Heading" panose="02010400000000000000" pitchFamily="2" charset="-78"/>
              </a:rPr>
              <a:t>خصائص القيم</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14540185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836022"/>
            <a:ext cx="12026537" cy="5895703"/>
          </a:xfrm>
        </p:spPr>
        <p:txBody>
          <a:bodyPr>
            <a:normAutofit fontScale="47500" lnSpcReduction="20000"/>
          </a:bodyPr>
          <a:lstStyle/>
          <a:p>
            <a:pPr marL="742950" indent="-742950" algn="r">
              <a:lnSpc>
                <a:spcPct val="170000"/>
              </a:lnSpc>
              <a:buFont typeface="Arial" panose="020B0604020202020204" pitchFamily="34" charset="0"/>
              <a:buChar char="•"/>
            </a:pPr>
            <a:r>
              <a:rPr lang="ar-EG" sz="4000" dirty="0" smtClean="0">
                <a:solidFill>
                  <a:srgbClr val="FF0000"/>
                </a:solidFill>
                <a:latin typeface="Impact" panose="020B0806030902050204" pitchFamily="34" charset="0"/>
                <a:cs typeface="PT Bold Heading" panose="02010400000000000000" pitchFamily="2" charset="-78"/>
              </a:rPr>
              <a:t>القيم مثالية ونفعية</a:t>
            </a:r>
            <a:r>
              <a:rPr lang="ar-EG" sz="4000" dirty="0" smtClean="0">
                <a:latin typeface="Impact" panose="020B0806030902050204" pitchFamily="34" charset="0"/>
                <a:cs typeface="PT Bold Heading" panose="02010400000000000000" pitchFamily="2" charset="-78"/>
              </a:rPr>
              <a:t>: الذين قالوا بعمومية القيم وثباتها نادوا كذلك </a:t>
            </a:r>
            <a:r>
              <a:rPr lang="ar-EG" sz="4000" dirty="0" err="1" smtClean="0">
                <a:latin typeface="Impact" panose="020B0806030902050204" pitchFamily="34" charset="0"/>
                <a:cs typeface="PT Bold Heading" panose="02010400000000000000" pitchFamily="2" charset="-78"/>
              </a:rPr>
              <a:t>بمثاليتها</a:t>
            </a:r>
            <a:r>
              <a:rPr lang="ar-EG" sz="4000" dirty="0" smtClean="0">
                <a:latin typeface="Impact" panose="020B0806030902050204" pitchFamily="34" charset="0"/>
                <a:cs typeface="PT Bold Heading" panose="02010400000000000000" pitchFamily="2" charset="-78"/>
              </a:rPr>
              <a:t>، فهي مطلوبة لذاتها وليس لشيء آخر، بينما الذين قالوا بنفعيتها فهم يوظفونها لغايات علمية تنظم بها الحياة وتحقق أهدافا اجتماعية تتمثل في امن ورفاهية وتقدم المجتمع وهؤلاء هم </a:t>
            </a:r>
            <a:r>
              <a:rPr lang="ar-EG" sz="4000" dirty="0" err="1" smtClean="0">
                <a:latin typeface="Impact" panose="020B0806030902050204" pitchFamily="34" charset="0"/>
                <a:cs typeface="PT Bold Heading" panose="02010400000000000000" pitchFamily="2" charset="-78"/>
              </a:rPr>
              <a:t>البراجماتيون</a:t>
            </a:r>
            <a:r>
              <a:rPr lang="ar-EG" sz="4000" dirty="0" smtClean="0">
                <a:latin typeface="Impact" panose="020B0806030902050204" pitchFamily="34" charset="0"/>
                <a:cs typeface="PT Bold Heading" panose="02010400000000000000" pitchFamily="2" charset="-78"/>
              </a:rPr>
              <a:t>. </a:t>
            </a:r>
          </a:p>
          <a:p>
            <a:pPr marL="742950" indent="-742950" algn="r">
              <a:lnSpc>
                <a:spcPct val="170000"/>
              </a:lnSpc>
              <a:buFont typeface="Arial" panose="020B0604020202020204" pitchFamily="34" charset="0"/>
              <a:buChar char="•"/>
            </a:pPr>
            <a:r>
              <a:rPr lang="ar-EG" sz="4000" dirty="0" smtClean="0">
                <a:solidFill>
                  <a:srgbClr val="FF0000"/>
                </a:solidFill>
                <a:latin typeface="Impact" panose="020B0806030902050204" pitchFamily="34" charset="0"/>
                <a:cs typeface="PT Bold Heading" panose="02010400000000000000" pitchFamily="2" charset="-78"/>
              </a:rPr>
              <a:t>القيم ظاهرة إنسانية تاريخية اجتماعية</a:t>
            </a:r>
            <a:r>
              <a:rPr lang="ar-EG" sz="4000" dirty="0" smtClean="0">
                <a:latin typeface="Impact" panose="020B0806030902050204" pitchFamily="34" charset="0"/>
                <a:cs typeface="PT Bold Heading" panose="02010400000000000000" pitchFamily="2" charset="-78"/>
              </a:rPr>
              <a:t>: فهي قديمة قدم الإنسان، واجتماعية لأنها ترتبط بالواقع الاجتماعي</a:t>
            </a:r>
          </a:p>
          <a:p>
            <a:pPr marL="742950" indent="-742950" algn="r">
              <a:lnSpc>
                <a:spcPct val="170000"/>
              </a:lnSpc>
              <a:buFont typeface="Arial" panose="020B0604020202020204" pitchFamily="34" charset="0"/>
              <a:buChar char="•"/>
            </a:pPr>
            <a:r>
              <a:rPr lang="ar-EG" sz="4000" dirty="0" smtClean="0">
                <a:solidFill>
                  <a:srgbClr val="FF0000"/>
                </a:solidFill>
                <a:latin typeface="Impact" panose="020B0806030902050204" pitchFamily="34" charset="0"/>
                <a:cs typeface="PT Bold Heading" panose="02010400000000000000" pitchFamily="2" charset="-78"/>
              </a:rPr>
              <a:t>القيم ذات طابع طبقي</a:t>
            </a:r>
            <a:r>
              <a:rPr lang="ar-EG" sz="4000" dirty="0" smtClean="0">
                <a:latin typeface="Impact" panose="020B0806030902050204" pitchFamily="34" charset="0"/>
                <a:cs typeface="PT Bold Heading" panose="02010400000000000000" pitchFamily="2" charset="-78"/>
              </a:rPr>
              <a:t>: فلكل طبقة نسقها القيمي الذي يعبر عنها، فالطبقة الحاكمة لها معايير  والمحكومة لها معايير، ولكن السيطرة للطبقة الحاكمة</a:t>
            </a:r>
          </a:p>
          <a:p>
            <a:pPr marL="742950" indent="-742950" algn="r">
              <a:lnSpc>
                <a:spcPct val="170000"/>
              </a:lnSpc>
              <a:buFont typeface="Arial" panose="020B0604020202020204" pitchFamily="34" charset="0"/>
              <a:buChar char="•"/>
            </a:pPr>
            <a:r>
              <a:rPr lang="ar-EG" sz="4000" dirty="0" smtClean="0">
                <a:solidFill>
                  <a:srgbClr val="FF0000"/>
                </a:solidFill>
                <a:latin typeface="Impact" panose="020B0806030902050204" pitchFamily="34" charset="0"/>
                <a:cs typeface="PT Bold Heading" panose="02010400000000000000" pitchFamily="2" charset="-78"/>
              </a:rPr>
              <a:t>القيم كثيرة ومتعددة</a:t>
            </a:r>
            <a:r>
              <a:rPr lang="ar-EG" sz="4000" dirty="0" smtClean="0">
                <a:latin typeface="Impact" panose="020B0806030902050204" pitchFamily="34" charset="0"/>
                <a:cs typeface="PT Bold Heading" panose="02010400000000000000" pitchFamily="2" charset="-78"/>
              </a:rPr>
              <a:t>: أي كثيرة نظرا لكثرة الحاجات الإنسانية، ولها مراتب ودرجات تنظم بعضها فوق بعض فيما يعرف بالمدرج القيمي.</a:t>
            </a:r>
          </a:p>
          <a:p>
            <a:pPr marL="742950" indent="-742950" algn="r">
              <a:lnSpc>
                <a:spcPct val="170000"/>
              </a:lnSpc>
              <a:buFont typeface="Arial" panose="020B0604020202020204" pitchFamily="34" charset="0"/>
              <a:buChar char="•"/>
            </a:pPr>
            <a:r>
              <a:rPr lang="ar-EG" sz="4000" dirty="0" smtClean="0">
                <a:solidFill>
                  <a:srgbClr val="FF0000"/>
                </a:solidFill>
                <a:latin typeface="Impact" panose="020B0806030902050204" pitchFamily="34" charset="0"/>
                <a:cs typeface="PT Bold Heading" panose="02010400000000000000" pitchFamily="2" charset="-78"/>
              </a:rPr>
              <a:t>القيم لب الثقافة </a:t>
            </a:r>
            <a:r>
              <a:rPr lang="ar-EG" sz="4000" dirty="0" smtClean="0">
                <a:latin typeface="Impact" panose="020B0806030902050204" pitchFamily="34" charset="0"/>
                <a:cs typeface="PT Bold Heading" panose="02010400000000000000" pitchFamily="2" charset="-78"/>
              </a:rPr>
              <a:t>: فهي تمثل رموز الثقافة وما هو مرغوب فيه وما هو مرغوب عنه، وبالتالي فأي انحراف عن تلك القيم فهو انحراف عن ثقافة المجتمع</a:t>
            </a:r>
          </a:p>
          <a:p>
            <a:pPr marL="742950" indent="-742950" algn="r">
              <a:lnSpc>
                <a:spcPct val="170000"/>
              </a:lnSpc>
              <a:buFont typeface="Arial" panose="020B0604020202020204" pitchFamily="34" charset="0"/>
              <a:buChar char="•"/>
            </a:pPr>
            <a:r>
              <a:rPr lang="ar-EG" sz="4000" dirty="0" smtClean="0">
                <a:solidFill>
                  <a:srgbClr val="FF0000"/>
                </a:solidFill>
                <a:latin typeface="Impact" panose="020B0806030902050204" pitchFamily="34" charset="0"/>
                <a:cs typeface="PT Bold Heading" panose="02010400000000000000" pitchFamily="2" charset="-78"/>
              </a:rPr>
              <a:t>القيم متوارثة</a:t>
            </a:r>
            <a:r>
              <a:rPr lang="ar-EG" sz="4000" dirty="0" smtClean="0">
                <a:latin typeface="Impact" panose="020B0806030902050204" pitchFamily="34" charset="0"/>
                <a:cs typeface="PT Bold Heading" panose="02010400000000000000" pitchFamily="2" charset="-78"/>
              </a:rPr>
              <a:t>: الإرث التاريخي هو أحد روافد نسق القيم فهي تنتقل عبر الأجيال من خلال التنشئة الاجتماعية.</a:t>
            </a:r>
            <a:endParaRPr lang="ar-EG" sz="40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637211" y="216672"/>
            <a:ext cx="8926286" cy="619351"/>
          </a:xfrm>
        </p:spPr>
        <p:txBody>
          <a:bodyPr>
            <a:normAutofit fontScale="90000"/>
          </a:bodyPr>
          <a:lstStyle/>
          <a:p>
            <a:r>
              <a:rPr lang="ar-EG" sz="4800" dirty="0" smtClean="0">
                <a:solidFill>
                  <a:srgbClr val="FF0000"/>
                </a:solidFill>
                <a:latin typeface="Impact" panose="020B0806030902050204" pitchFamily="34" charset="0"/>
                <a:ea typeface="+mn-ea"/>
                <a:cs typeface="PT Bold Heading" panose="02010400000000000000" pitchFamily="2" charset="-78"/>
              </a:rPr>
              <a:t>خصائص القيم</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24002284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13211" y="775063"/>
            <a:ext cx="11991703" cy="6082937"/>
          </a:xfrm>
        </p:spPr>
        <p:txBody>
          <a:bodyPr>
            <a:normAutofit fontScale="92500" lnSpcReduction="20000"/>
          </a:bodyPr>
          <a:lstStyle/>
          <a:p>
            <a:pPr marL="742950" indent="-742950" algn="r">
              <a:buFont typeface="Arial" panose="020B0604020202020204" pitchFamily="34" charset="0"/>
              <a:buChar char="•"/>
            </a:pPr>
            <a:r>
              <a:rPr lang="ar-EG" sz="2800" dirty="0" err="1" smtClean="0">
                <a:latin typeface="Impact" panose="020B0806030902050204" pitchFamily="34" charset="0"/>
                <a:cs typeface="PT Bold Heading" panose="02010400000000000000" pitchFamily="2" charset="-78"/>
              </a:rPr>
              <a:t>لل</a:t>
            </a:r>
            <a:r>
              <a:rPr lang="ar-SA" sz="2800" dirty="0" smtClean="0">
                <a:solidFill>
                  <a:srgbClr val="FF0000"/>
                </a:solidFill>
                <a:latin typeface="Impact" panose="020B0806030902050204" pitchFamily="34" charset="0"/>
                <a:cs typeface="PT Bold Heading" panose="02010400000000000000" pitchFamily="2" charset="-78"/>
              </a:rPr>
              <a:t>قيم </a:t>
            </a:r>
            <a:r>
              <a:rPr lang="ar-SA" sz="2800" dirty="0">
                <a:solidFill>
                  <a:srgbClr val="FF0000"/>
                </a:solidFill>
                <a:latin typeface="Impact" panose="020B0806030902050204" pitchFamily="34" charset="0"/>
                <a:cs typeface="PT Bold Heading" panose="02010400000000000000" pitchFamily="2" charset="-78"/>
              </a:rPr>
              <a:t>وظائف عديدة في حياة الفرد والمجتمع يمكن إيجازها كما يلي :</a:t>
            </a:r>
          </a:p>
          <a:p>
            <a:pPr marL="742950" indent="-742950" algn="r">
              <a:buFont typeface="Arial" panose="020B0604020202020204" pitchFamily="34" charset="0"/>
              <a:buChar char="•"/>
            </a:pPr>
            <a:r>
              <a:rPr lang="ar-SA" sz="2800" dirty="0">
                <a:solidFill>
                  <a:srgbClr val="FF0000"/>
                </a:solidFill>
                <a:latin typeface="Impact" panose="020B0806030902050204" pitchFamily="34" charset="0"/>
                <a:cs typeface="PT Bold Heading" panose="02010400000000000000" pitchFamily="2" charset="-78"/>
              </a:rPr>
              <a:t>- بالنسبة للفرد </a:t>
            </a:r>
            <a:r>
              <a:rPr lang="ar-SA" sz="2800" dirty="0" smtClean="0">
                <a:solidFill>
                  <a:srgbClr val="FF0000"/>
                </a:solidFill>
                <a:latin typeface="Impact" panose="020B0806030902050204" pitchFamily="34" charset="0"/>
                <a:cs typeface="PT Bold Heading" panose="02010400000000000000" pitchFamily="2" charset="-78"/>
              </a:rPr>
              <a:t>:</a:t>
            </a:r>
            <a:endParaRPr lang="ar-SA" sz="2800" dirty="0">
              <a:solidFill>
                <a:srgbClr val="FF0000"/>
              </a:solidFill>
              <a:latin typeface="Impact" panose="020B0806030902050204" pitchFamily="34" charset="0"/>
              <a:cs typeface="PT Bold Heading" panose="02010400000000000000" pitchFamily="2" charset="-78"/>
            </a:endParaRPr>
          </a:p>
          <a:p>
            <a:pPr marL="742950" indent="-742950" algn="r">
              <a:lnSpc>
                <a:spcPct val="170000"/>
              </a:lnSpc>
              <a:buFont typeface="Arial" panose="020B0604020202020204" pitchFamily="34" charset="0"/>
              <a:buChar char="•"/>
            </a:pPr>
            <a:r>
              <a:rPr lang="ar-SA" sz="2800" dirty="0">
                <a:latin typeface="Impact" panose="020B0806030902050204" pitchFamily="34" charset="0"/>
                <a:cs typeface="PT Bold Heading" panose="02010400000000000000" pitchFamily="2" charset="-78"/>
              </a:rPr>
              <a:t>  تهيئ </a:t>
            </a:r>
            <a:r>
              <a:rPr lang="ar-SA" sz="2800" dirty="0" smtClean="0">
                <a:latin typeface="Impact" panose="020B0806030902050204" pitchFamily="34" charset="0"/>
                <a:cs typeface="PT Bold Heading" panose="02010400000000000000" pitchFamily="2" charset="-78"/>
              </a:rPr>
              <a:t>للفرد </a:t>
            </a:r>
            <a:r>
              <a:rPr lang="ar-SA" sz="2800" dirty="0">
                <a:latin typeface="Impact" panose="020B0806030902050204" pitchFamily="34" charset="0"/>
                <a:cs typeface="PT Bold Heading" panose="02010400000000000000" pitchFamily="2" charset="-78"/>
              </a:rPr>
              <a:t>خيارات معينة ، فتكون لديه إمكانية الاختيار والاستجابة لموقف معين ، فتلعب دوراً هاماً في بناء شخصيته </a:t>
            </a:r>
            <a:r>
              <a:rPr lang="ar-SA" sz="2800" dirty="0" smtClean="0">
                <a:latin typeface="Impact" panose="020B0806030902050204" pitchFamily="34" charset="0"/>
                <a:cs typeface="PT Bold Heading" panose="02010400000000000000" pitchFamily="2" charset="-78"/>
              </a:rPr>
              <a:t>،</a:t>
            </a:r>
            <a:endParaRPr lang="ar-EG" sz="2800" dirty="0" smtClean="0">
              <a:latin typeface="Impact" panose="020B0806030902050204" pitchFamily="34" charset="0"/>
              <a:cs typeface="PT Bold Heading" panose="02010400000000000000" pitchFamily="2" charset="-78"/>
            </a:endParaRPr>
          </a:p>
          <a:p>
            <a:pPr marL="742950" indent="-742950" algn="r">
              <a:buFont typeface="Arial" panose="020B0604020202020204" pitchFamily="34" charset="0"/>
              <a:buChar char="•"/>
            </a:pPr>
            <a:r>
              <a:rPr lang="ar-SA" sz="2800" dirty="0" smtClean="0">
                <a:latin typeface="Impact" panose="020B0806030902050204" pitchFamily="34" charset="0"/>
                <a:cs typeface="PT Bold Heading" panose="02010400000000000000" pitchFamily="2" charset="-78"/>
              </a:rPr>
              <a:t> </a:t>
            </a:r>
            <a:r>
              <a:rPr lang="ar-SA" sz="2800" dirty="0">
                <a:latin typeface="Impact" panose="020B0806030902050204" pitchFamily="34" charset="0"/>
                <a:cs typeface="PT Bold Heading" panose="02010400000000000000" pitchFamily="2" charset="-78"/>
              </a:rPr>
              <a:t>كما أن القيم تعطي الفرد إمكانية أداء ما هو مطلوب منه ، لذلك فهي تجعله أقدر وأصبر على </a:t>
            </a:r>
            <a:r>
              <a:rPr lang="ar-SA" sz="2800" dirty="0" smtClean="0">
                <a:latin typeface="Impact" panose="020B0806030902050204" pitchFamily="34" charset="0"/>
                <a:cs typeface="PT Bold Heading" panose="02010400000000000000" pitchFamily="2" charset="-78"/>
              </a:rPr>
              <a:t>التكيف</a:t>
            </a:r>
            <a:endParaRPr lang="ar-EG" sz="2800" dirty="0" smtClean="0">
              <a:latin typeface="Impact" panose="020B0806030902050204" pitchFamily="34" charset="0"/>
              <a:cs typeface="PT Bold Heading" panose="02010400000000000000" pitchFamily="2" charset="-78"/>
            </a:endParaRPr>
          </a:p>
          <a:p>
            <a:pPr marL="742950" indent="-742950" algn="r">
              <a:buFont typeface="Arial" panose="020B0604020202020204" pitchFamily="34" charset="0"/>
              <a:buChar char="•"/>
            </a:pPr>
            <a:r>
              <a:rPr lang="ar-SA" sz="2800" dirty="0" smtClean="0">
                <a:latin typeface="Impact" panose="020B0806030902050204" pitchFamily="34" charset="0"/>
                <a:cs typeface="PT Bold Heading" panose="02010400000000000000" pitchFamily="2" charset="-78"/>
              </a:rPr>
              <a:t> </a:t>
            </a:r>
            <a:r>
              <a:rPr lang="ar-SA" sz="2800" dirty="0">
                <a:latin typeface="Impact" panose="020B0806030902050204" pitchFamily="34" charset="0"/>
                <a:cs typeface="PT Bold Heading" panose="02010400000000000000" pitchFamily="2" charset="-78"/>
              </a:rPr>
              <a:t>كذلك فإنها تحقق للفرد الإحساس بالأمان لأنها تقويه على مواجهة ضعف النفس ، </a:t>
            </a:r>
            <a:r>
              <a:rPr lang="ar-SA" sz="2800" dirty="0">
                <a:solidFill>
                  <a:srgbClr val="FF0000"/>
                </a:solidFill>
                <a:latin typeface="Impact" panose="020B0806030902050204" pitchFamily="34" charset="0"/>
                <a:cs typeface="PT Bold Heading" panose="02010400000000000000" pitchFamily="2" charset="-78"/>
              </a:rPr>
              <a:t>ومثال على ذلك بلال بن رباح </a:t>
            </a:r>
            <a:r>
              <a:rPr lang="ar-SA" sz="2800" dirty="0">
                <a:latin typeface="Impact" panose="020B0806030902050204" pitchFamily="34" charset="0"/>
                <a:cs typeface="PT Bold Heading" panose="02010400000000000000" pitchFamily="2" charset="-78"/>
              </a:rPr>
              <a:t>الذي جعله الإسلام يسخر ممن كانوا يسومونه سوء العذاب ويصدع بالآذان من فوق الكعبة يوم فتح مكة </a:t>
            </a:r>
            <a:r>
              <a:rPr lang="ar-SA" sz="2800" dirty="0" smtClean="0">
                <a:latin typeface="Impact" panose="020B0806030902050204" pitchFamily="34" charset="0"/>
                <a:cs typeface="PT Bold Heading" panose="02010400000000000000" pitchFamily="2" charset="-78"/>
              </a:rPr>
              <a:t>،</a:t>
            </a:r>
            <a:endParaRPr lang="ar-EG" sz="2800" dirty="0" smtClean="0">
              <a:latin typeface="Impact" panose="020B0806030902050204" pitchFamily="34" charset="0"/>
              <a:cs typeface="PT Bold Heading" panose="02010400000000000000" pitchFamily="2" charset="-78"/>
            </a:endParaRPr>
          </a:p>
          <a:p>
            <a:pPr marL="742950" indent="-742950" algn="r">
              <a:buFont typeface="Arial" panose="020B0604020202020204" pitchFamily="34" charset="0"/>
              <a:buChar char="•"/>
            </a:pPr>
            <a:r>
              <a:rPr lang="ar-SA" sz="2800" dirty="0" smtClean="0">
                <a:latin typeface="Impact" panose="020B0806030902050204" pitchFamily="34" charset="0"/>
                <a:cs typeface="PT Bold Heading" panose="02010400000000000000" pitchFamily="2" charset="-78"/>
              </a:rPr>
              <a:t> </a:t>
            </a:r>
            <a:r>
              <a:rPr lang="ar-SA" sz="2800" dirty="0">
                <a:latin typeface="Impact" panose="020B0806030902050204" pitchFamily="34" charset="0"/>
                <a:cs typeface="PT Bold Heading" panose="02010400000000000000" pitchFamily="2" charset="-78"/>
              </a:rPr>
              <a:t>والقيم تدفع الفرد لتحسين أفكاره ومعتقداته ، وتساعده على فهم الآخرين من حوله ، وتوسع إطاره المرجعي في فهم علاقاته مع الآخرين </a:t>
            </a:r>
            <a:r>
              <a:rPr lang="ar-SA" sz="2800" dirty="0" smtClean="0">
                <a:latin typeface="Impact" panose="020B0806030902050204" pitchFamily="34" charset="0"/>
                <a:cs typeface="PT Bold Heading" panose="02010400000000000000" pitchFamily="2" charset="-78"/>
              </a:rPr>
              <a:t>،</a:t>
            </a:r>
            <a:endParaRPr lang="ar-EG" sz="2800" dirty="0" smtClean="0">
              <a:latin typeface="Impact" panose="020B0806030902050204" pitchFamily="34" charset="0"/>
              <a:cs typeface="PT Bold Heading" panose="02010400000000000000" pitchFamily="2" charset="-78"/>
            </a:endParaRPr>
          </a:p>
          <a:p>
            <a:pPr marL="742950" indent="-742950" algn="r">
              <a:buFont typeface="Arial" panose="020B0604020202020204" pitchFamily="34" charset="0"/>
              <a:buChar char="•"/>
            </a:pPr>
            <a:r>
              <a:rPr lang="ar-SA" sz="2800" dirty="0" smtClean="0">
                <a:latin typeface="Impact" panose="020B0806030902050204" pitchFamily="34" charset="0"/>
                <a:cs typeface="PT Bold Heading" panose="02010400000000000000" pitchFamily="2" charset="-78"/>
              </a:rPr>
              <a:t> </a:t>
            </a:r>
            <a:r>
              <a:rPr lang="ar-SA" sz="2800" dirty="0">
                <a:latin typeface="Impact" panose="020B0806030902050204" pitchFamily="34" charset="0"/>
                <a:cs typeface="PT Bold Heading" panose="02010400000000000000" pitchFamily="2" charset="-78"/>
              </a:rPr>
              <a:t>كما أنها تعمل على إصلاح الفرد اجتماعياً وأخلاقياً ونفسياً وفكرياً وثقافياً ..الخ ، لأن القيم وسيلة علاجية ووقائية للفرد ، </a:t>
            </a:r>
            <a:endParaRPr lang="ar-EG" sz="2800" dirty="0" smtClean="0">
              <a:latin typeface="Impact" panose="020B0806030902050204" pitchFamily="34" charset="0"/>
              <a:cs typeface="PT Bold Heading" panose="02010400000000000000" pitchFamily="2" charset="-78"/>
            </a:endParaRPr>
          </a:p>
          <a:p>
            <a:pPr marL="742950" indent="-742950" algn="r">
              <a:buFont typeface="Arial" panose="020B0604020202020204" pitchFamily="34" charset="0"/>
              <a:buChar char="•"/>
            </a:pPr>
            <a:r>
              <a:rPr lang="ar-SA" sz="2800" dirty="0" smtClean="0">
                <a:latin typeface="Impact" panose="020B0806030902050204" pitchFamily="34" charset="0"/>
                <a:cs typeface="PT Bold Heading" panose="02010400000000000000" pitchFamily="2" charset="-78"/>
              </a:rPr>
              <a:t>كما </a:t>
            </a:r>
            <a:r>
              <a:rPr lang="ar-SA" sz="2800" dirty="0">
                <a:latin typeface="Impact" panose="020B0806030902050204" pitchFamily="34" charset="0"/>
                <a:cs typeface="PT Bold Heading" panose="02010400000000000000" pitchFamily="2" charset="-78"/>
              </a:rPr>
              <a:t>أنها تعمل على ضبط نزوات الفرد وشهواته ومطامعه ، وكل هذه الوظائف يكمل بعضها بعضاً وصولاً إلى مرحلة الرضا " رضي الله عنهم ورضوا عنه " ، أي رضا الله ورضا النفس .</a:t>
            </a:r>
          </a:p>
          <a:p>
            <a:pPr algn="r"/>
            <a:endParaRPr lang="ar-EG" sz="2800" dirty="0">
              <a:solidFill>
                <a:srgbClr val="FF0000"/>
              </a:solidFill>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436914" y="164420"/>
            <a:ext cx="8943703" cy="540974"/>
          </a:xfrm>
        </p:spPr>
        <p:txBody>
          <a:bodyPr>
            <a:normAutofit fontScale="90000"/>
          </a:bodyPr>
          <a:lstStyle/>
          <a:p>
            <a:r>
              <a:rPr lang="ar-EG" sz="4800" dirty="0" smtClean="0">
                <a:solidFill>
                  <a:srgbClr val="FF0000"/>
                </a:solidFill>
                <a:latin typeface="Impact" panose="020B0806030902050204" pitchFamily="34" charset="0"/>
                <a:ea typeface="+mn-ea"/>
                <a:cs typeface="PT Bold Heading" panose="02010400000000000000" pitchFamily="2" charset="-78"/>
              </a:rPr>
              <a:t>وظائف القيم</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5435659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13211" y="792480"/>
            <a:ext cx="12009120" cy="6065520"/>
          </a:xfrm>
        </p:spPr>
        <p:txBody>
          <a:bodyPr>
            <a:normAutofit/>
          </a:bodyPr>
          <a:lstStyle/>
          <a:p>
            <a:pPr marL="742950" indent="-742950" algn="r">
              <a:buFont typeface="Arial" panose="020B0604020202020204" pitchFamily="34" charset="0"/>
              <a:buChar char="•"/>
            </a:pPr>
            <a:r>
              <a:rPr lang="ar-SA" sz="2800" dirty="0" smtClean="0">
                <a:latin typeface="Impact" panose="020B0806030902050204" pitchFamily="34" charset="0"/>
                <a:cs typeface="PT Bold Heading" panose="02010400000000000000" pitchFamily="2" charset="-78"/>
              </a:rPr>
              <a:t>- </a:t>
            </a:r>
            <a:r>
              <a:rPr lang="ar-SA" sz="2800" dirty="0">
                <a:solidFill>
                  <a:srgbClr val="FF0000"/>
                </a:solidFill>
                <a:latin typeface="Impact" panose="020B0806030902050204" pitchFamily="34" charset="0"/>
                <a:cs typeface="PT Bold Heading" panose="02010400000000000000" pitchFamily="2" charset="-78"/>
              </a:rPr>
              <a:t>بالنسبة للمجتمع :</a:t>
            </a:r>
          </a:p>
          <a:p>
            <a:pPr marL="742950" indent="-742950" algn="r">
              <a:buFont typeface="Arial" panose="020B0604020202020204" pitchFamily="34" charset="0"/>
              <a:buChar char="•"/>
            </a:pPr>
            <a:r>
              <a:rPr lang="ar-SA" sz="2800" dirty="0">
                <a:latin typeface="Impact" panose="020B0806030902050204" pitchFamily="34" charset="0"/>
                <a:cs typeface="PT Bold Heading" panose="02010400000000000000" pitchFamily="2" charset="-78"/>
              </a:rPr>
              <a:t>    تحافظ القيم على تماسك المجتمع ، وتساعده على مواجهة التغيرات التي </a:t>
            </a:r>
            <a:r>
              <a:rPr lang="ar-SA" sz="2800" dirty="0" smtClean="0">
                <a:latin typeface="Impact" panose="020B0806030902050204" pitchFamily="34" charset="0"/>
                <a:cs typeface="PT Bold Heading" panose="02010400000000000000" pitchFamily="2" charset="-78"/>
              </a:rPr>
              <a:t>تحدث</a:t>
            </a:r>
            <a:r>
              <a:rPr lang="ar-EG" sz="2800" dirty="0" smtClean="0">
                <a:latin typeface="Impact" panose="020B0806030902050204" pitchFamily="34" charset="0"/>
                <a:cs typeface="PT Bold Heading" panose="02010400000000000000" pitchFamily="2" charset="-78"/>
              </a:rPr>
              <a:t> من خلال تحديد ما هو صحيح.</a:t>
            </a:r>
          </a:p>
          <a:p>
            <a:pPr marL="742950" indent="-742950" algn="r">
              <a:buFont typeface="Arial" panose="020B0604020202020204" pitchFamily="34" charset="0"/>
              <a:buChar char="•"/>
            </a:pPr>
            <a:r>
              <a:rPr lang="ar-SA" sz="2800" dirty="0" smtClean="0">
                <a:latin typeface="Impact" panose="020B0806030902050204" pitchFamily="34" charset="0"/>
                <a:cs typeface="PT Bold Heading" panose="02010400000000000000" pitchFamily="2" charset="-78"/>
              </a:rPr>
              <a:t> </a:t>
            </a:r>
            <a:r>
              <a:rPr lang="ar-SA" sz="2800" dirty="0">
                <a:latin typeface="Impact" panose="020B0806030902050204" pitchFamily="34" charset="0"/>
                <a:cs typeface="PT Bold Heading" panose="02010400000000000000" pitchFamily="2" charset="-78"/>
              </a:rPr>
              <a:t>كما أنها تربط بين أجزاء الثقافة في المجتمع لأنها هي التي تعطي النظم الاجتماعية أساساً </a:t>
            </a:r>
            <a:r>
              <a:rPr lang="ar-SA" sz="2800" dirty="0" smtClean="0">
                <a:latin typeface="Impact" panose="020B0806030902050204" pitchFamily="34" charset="0"/>
                <a:cs typeface="PT Bold Heading" panose="02010400000000000000" pitchFamily="2" charset="-78"/>
              </a:rPr>
              <a:t>عقلياً</a:t>
            </a:r>
            <a:r>
              <a:rPr lang="ar-EG" sz="2800" dirty="0" smtClean="0">
                <a:latin typeface="Impact" panose="020B0806030902050204" pitchFamily="34" charset="0"/>
                <a:cs typeface="PT Bold Heading" panose="02010400000000000000" pitchFamily="2" charset="-78"/>
              </a:rPr>
              <a:t>.</a:t>
            </a:r>
          </a:p>
          <a:p>
            <a:pPr marL="742950" indent="-742950" algn="r">
              <a:buFont typeface="Arial" panose="020B0604020202020204" pitchFamily="34" charset="0"/>
              <a:buChar char="•"/>
            </a:pPr>
            <a:r>
              <a:rPr lang="ar-SA" sz="2800" dirty="0" smtClean="0">
                <a:latin typeface="Impact" panose="020B0806030902050204" pitchFamily="34" charset="0"/>
                <a:cs typeface="PT Bold Heading" panose="02010400000000000000" pitchFamily="2" charset="-78"/>
              </a:rPr>
              <a:t>تحمي </a:t>
            </a:r>
            <a:r>
              <a:rPr lang="ar-SA" sz="2800" dirty="0">
                <a:latin typeface="Impact" panose="020B0806030902050204" pitchFamily="34" charset="0"/>
                <a:cs typeface="PT Bold Heading" panose="02010400000000000000" pitchFamily="2" charset="-78"/>
              </a:rPr>
              <a:t>المجتمع من الأنانية والدونية الطائشة ، وتزود المجتمع بالصيغة التي يتعامل بها مع المجتمعات الأخرى من حوله ، كما أن القيم تجعل سلوك الجماعة عملاً تبتغي به وجه الله تعالي </a:t>
            </a:r>
            <a:endParaRPr lang="ar-EG" sz="2800" dirty="0">
              <a:latin typeface="Impact" panose="020B0806030902050204" pitchFamily="34" charset="0"/>
              <a:cs typeface="PT Bold Heading" panose="02010400000000000000" pitchFamily="2" charset="-78"/>
            </a:endParaRPr>
          </a:p>
          <a:p>
            <a:pPr algn="r"/>
            <a:r>
              <a:rPr lang="ar-SA" sz="2800" dirty="0" smtClean="0">
                <a:solidFill>
                  <a:srgbClr val="FF0000"/>
                </a:solidFill>
                <a:latin typeface="Impact" panose="020B0806030902050204" pitchFamily="34" charset="0"/>
                <a:cs typeface="PT Bold Heading" panose="02010400000000000000" pitchFamily="2" charset="-78"/>
              </a:rPr>
              <a:t>والوظائف </a:t>
            </a:r>
            <a:r>
              <a:rPr lang="ar-SA" sz="2800" dirty="0">
                <a:solidFill>
                  <a:srgbClr val="FF0000"/>
                </a:solidFill>
                <a:latin typeface="Impact" panose="020B0806030902050204" pitchFamily="34" charset="0"/>
                <a:cs typeface="PT Bold Heading" panose="02010400000000000000" pitchFamily="2" charset="-78"/>
              </a:rPr>
              <a:t>الفردية والمجتمعية تتكامل فيما بينها وتؤدي  إلى </a:t>
            </a:r>
            <a:r>
              <a:rPr lang="ar-SA" sz="2800" dirty="0" smtClean="0">
                <a:solidFill>
                  <a:srgbClr val="FF0000"/>
                </a:solidFill>
                <a:latin typeface="Impact" panose="020B0806030902050204" pitchFamily="34" charset="0"/>
                <a:cs typeface="PT Bold Heading" panose="02010400000000000000" pitchFamily="2" charset="-78"/>
              </a:rPr>
              <a:t>ما</a:t>
            </a:r>
            <a:r>
              <a:rPr lang="ar-EG" sz="2800" dirty="0" smtClean="0">
                <a:solidFill>
                  <a:srgbClr val="FF0000"/>
                </a:solidFill>
                <a:latin typeface="Impact" panose="020B0806030902050204" pitchFamily="34" charset="0"/>
                <a:cs typeface="PT Bold Heading" panose="02010400000000000000" pitchFamily="2" charset="-78"/>
              </a:rPr>
              <a:t> </a:t>
            </a:r>
            <a:r>
              <a:rPr lang="ar-SA" sz="2800" dirty="0" smtClean="0">
                <a:solidFill>
                  <a:srgbClr val="FF0000"/>
                </a:solidFill>
                <a:latin typeface="Impact" panose="020B0806030902050204" pitchFamily="34" charset="0"/>
                <a:cs typeface="PT Bold Heading" panose="02010400000000000000" pitchFamily="2" charset="-78"/>
              </a:rPr>
              <a:t>يلي :</a:t>
            </a:r>
            <a:endParaRPr lang="ar-SA" sz="2800" dirty="0">
              <a:solidFill>
                <a:srgbClr val="FF0000"/>
              </a:solidFill>
              <a:latin typeface="Impact" panose="020B0806030902050204" pitchFamily="34" charset="0"/>
              <a:cs typeface="PT Bold Heading" panose="02010400000000000000" pitchFamily="2" charset="-78"/>
            </a:endParaRPr>
          </a:p>
          <a:p>
            <a:pPr marL="742950" indent="-742950" algn="r">
              <a:buFont typeface="Arial" panose="020B0604020202020204" pitchFamily="34" charset="0"/>
              <a:buChar char="•"/>
            </a:pPr>
            <a:r>
              <a:rPr lang="ar-SA" sz="2800" dirty="0">
                <a:latin typeface="Impact" panose="020B0806030902050204" pitchFamily="34" charset="0"/>
                <a:cs typeface="PT Bold Heading" panose="02010400000000000000" pitchFamily="2" charset="-78"/>
              </a:rPr>
              <a:t>أ-بناء الذات الإنسانية القادرة على التكيف الإيجابي مع ظروف الحياة لأداء دورها الحضاري المحدد .</a:t>
            </a:r>
          </a:p>
          <a:p>
            <a:pPr marL="742950" indent="-742950" algn="r">
              <a:buFont typeface="Arial" panose="020B0604020202020204" pitchFamily="34" charset="0"/>
              <a:buChar char="•"/>
            </a:pPr>
            <a:r>
              <a:rPr lang="ar-SA" sz="2800" dirty="0">
                <a:latin typeface="Impact" panose="020B0806030902050204" pitchFamily="34" charset="0"/>
                <a:cs typeface="PT Bold Heading" panose="02010400000000000000" pitchFamily="2" charset="-78"/>
              </a:rPr>
              <a:t>ب-إعطاء المجتمع الشكل المميز الذي يميزه عن المجتمعات الأخرى .</a:t>
            </a:r>
          </a:p>
          <a:p>
            <a:endParaRPr lang="ar-EG" sz="2800" dirty="0">
              <a:solidFill>
                <a:srgbClr val="FF0000"/>
              </a:solidFill>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436914" y="164420"/>
            <a:ext cx="8943703" cy="540974"/>
          </a:xfrm>
        </p:spPr>
        <p:txBody>
          <a:bodyPr>
            <a:normAutofit fontScale="90000"/>
          </a:bodyPr>
          <a:lstStyle/>
          <a:p>
            <a:r>
              <a:rPr lang="ar-EG" sz="4800" dirty="0" smtClean="0">
                <a:solidFill>
                  <a:srgbClr val="FF0000"/>
                </a:solidFill>
                <a:latin typeface="Impact" panose="020B0806030902050204" pitchFamily="34" charset="0"/>
                <a:ea typeface="+mn-ea"/>
                <a:cs typeface="PT Bold Heading" panose="02010400000000000000" pitchFamily="2" charset="-78"/>
              </a:rPr>
              <a:t>وظائف القيم</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1343558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1489166"/>
            <a:ext cx="12192000" cy="5368834"/>
          </a:xfrm>
        </p:spPr>
        <p:txBody>
          <a:bodyPr>
            <a:normAutofit/>
          </a:bodyPr>
          <a:lstStyle/>
          <a:p>
            <a:r>
              <a:rPr lang="ar-EG" sz="4000" dirty="0" smtClean="0">
                <a:latin typeface="Impact" panose="020B0806030902050204" pitchFamily="34" charset="0"/>
                <a:cs typeface="PT Bold Heading" panose="02010400000000000000" pitchFamily="2" charset="-78"/>
              </a:rPr>
              <a:t>هناك علاقة وثيقة بين التربية والقيم، فالتربية تعمل على غرس القيم لدى التلاميذ، والقيم تؤثر في التربية باعتبارها أطر ومعايير وضوابط تحكم وتوجه العملية التربوية.</a:t>
            </a:r>
            <a:endParaRPr lang="ar-EG" sz="40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454331" y="321175"/>
            <a:ext cx="9144000" cy="1019946"/>
          </a:xfrm>
        </p:spPr>
        <p:txBody>
          <a:bodyPr>
            <a:normAutofit/>
          </a:bodyPr>
          <a:lstStyle/>
          <a:p>
            <a:r>
              <a:rPr lang="ar-EG" sz="4800" dirty="0" smtClean="0">
                <a:solidFill>
                  <a:srgbClr val="FF0000"/>
                </a:solidFill>
                <a:latin typeface="Impact" panose="020B0806030902050204" pitchFamily="34" charset="0"/>
                <a:ea typeface="+mn-ea"/>
                <a:cs typeface="PT Bold Heading" panose="02010400000000000000" pitchFamily="2" charset="-78"/>
              </a:rPr>
              <a:t>القيم والتربية</a:t>
            </a:r>
            <a:endParaRPr lang="ar-EG" sz="4800" dirty="0">
              <a:solidFill>
                <a:srgbClr val="FF0000"/>
              </a:solidFill>
              <a:latin typeface="Impact" panose="020B0806030902050204" pitchFamily="34" charset="0"/>
              <a:ea typeface="+mn-ea"/>
              <a:cs typeface="PT Bold Heading" panose="02010400000000000000" pitchFamily="2" charset="-78"/>
            </a:endParaRPr>
          </a:p>
        </p:txBody>
      </p:sp>
      <p:pic>
        <p:nvPicPr>
          <p:cNvPr id="4" name="صوت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488738" y="6154738"/>
            <a:ext cx="487362" cy="487362"/>
          </a:xfrm>
          <a:prstGeom prst="rect">
            <a:avLst/>
          </a:prstGeom>
        </p:spPr>
      </p:pic>
    </p:spTree>
    <p:extLst>
      <p:ext uri="{BB962C8B-B14F-4D97-AF65-F5344CB8AC3E}">
        <p14:creationId xmlns:p14="http://schemas.microsoft.com/office/powerpoint/2010/main" val="121362989"/>
      </p:ext>
    </p:extLst>
  </p:cSld>
  <p:clrMapOvr>
    <a:masterClrMapping/>
  </p:clrMapOvr>
  <mc:AlternateContent xmlns:mc="http://schemas.openxmlformats.org/markup-compatibility/2006" xmlns:p14="http://schemas.microsoft.com/office/powerpoint/2010/main">
    <mc:Choice Requires="p14">
      <p:transition spd="slow" p14:dur="2000" advTm="2687"/>
    </mc:Choice>
    <mc:Fallback xmlns="">
      <p:transition spd="slow" advTm="268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 y="1019945"/>
            <a:ext cx="12122330" cy="5838055"/>
          </a:xfrm>
        </p:spPr>
        <p:txBody>
          <a:bodyPr>
            <a:noAutofit/>
          </a:bodyPr>
          <a:lstStyle/>
          <a:p>
            <a:pPr algn="r">
              <a:lnSpc>
                <a:spcPct val="170000"/>
              </a:lnSpc>
            </a:pPr>
            <a:r>
              <a:rPr lang="ar-EG" dirty="0" smtClean="0">
                <a:solidFill>
                  <a:srgbClr val="FF0000"/>
                </a:solidFill>
                <a:latin typeface="Impact" panose="020B0806030902050204" pitchFamily="34" charset="0"/>
                <a:cs typeface="PT Bold Heading" panose="02010400000000000000" pitchFamily="2" charset="-78"/>
              </a:rPr>
              <a:t>ليس هناك اتفاق على تصنيف واحد للقيم وذلك لاختلاف منطلقات الأطر النظرية لكل اتجاه فكري، وبالتالي يتم تصنيفها طبقا لعدة أسس، هي:                                          أولا: على أساس المحتوي: تنقسم إلى:</a:t>
            </a:r>
          </a:p>
          <a:p>
            <a:pPr algn="r">
              <a:lnSpc>
                <a:spcPct val="170000"/>
              </a:lnSpc>
            </a:pPr>
            <a:r>
              <a:rPr lang="ar-EG" dirty="0" smtClean="0">
                <a:solidFill>
                  <a:srgbClr val="FF0000"/>
                </a:solidFill>
                <a:latin typeface="Impact" panose="020B0806030902050204" pitchFamily="34" charset="0"/>
                <a:cs typeface="PT Bold Heading" panose="02010400000000000000" pitchFamily="2" charset="-78"/>
              </a:rPr>
              <a:t>1- قيم نظرية: </a:t>
            </a:r>
            <a:r>
              <a:rPr lang="ar-EG" dirty="0" smtClean="0">
                <a:latin typeface="Impact" panose="020B0806030902050204" pitchFamily="34" charset="0"/>
                <a:cs typeface="PT Bold Heading" panose="02010400000000000000" pitchFamily="2" charset="-78"/>
              </a:rPr>
              <a:t>ويعبر عنها اهتمام الفرد وميله لاكتشاف الحقيقة، ويكون هؤلاء عادة من الفلاسفة والمفكرين حيث </a:t>
            </a:r>
          </a:p>
          <a:p>
            <a:pPr algn="r">
              <a:lnSpc>
                <a:spcPct val="170000"/>
              </a:lnSpc>
            </a:pPr>
            <a:r>
              <a:rPr lang="ar-EG" dirty="0" smtClean="0">
                <a:latin typeface="Impact" panose="020B0806030902050204" pitchFamily="34" charset="0"/>
                <a:cs typeface="PT Bold Heading" panose="02010400000000000000" pitchFamily="2" charset="-78"/>
              </a:rPr>
              <a:t>يتميزون بنظرة معرفية </a:t>
            </a:r>
            <a:r>
              <a:rPr lang="ar-EG" dirty="0">
                <a:latin typeface="Impact" panose="020B0806030902050204" pitchFamily="34" charset="0"/>
                <a:cs typeface="PT Bold Heading" panose="02010400000000000000" pitchFamily="2" charset="-78"/>
              </a:rPr>
              <a:t>تنظيمية، مثل: الطّموح العلميّ، والتّجريب، والبحث العلميّ، والتّسامح الفكريّ.</a:t>
            </a:r>
            <a:br>
              <a:rPr lang="ar-EG" dirty="0">
                <a:latin typeface="Impact" panose="020B0806030902050204" pitchFamily="34" charset="0"/>
                <a:cs typeface="PT Bold Heading" panose="02010400000000000000" pitchFamily="2" charset="-78"/>
              </a:rPr>
            </a:br>
            <a:r>
              <a:rPr lang="ar-EG" dirty="0" smtClean="0">
                <a:solidFill>
                  <a:srgbClr val="FF0000"/>
                </a:solidFill>
                <a:latin typeface="Impact" panose="020B0806030902050204" pitchFamily="34" charset="0"/>
                <a:cs typeface="PT Bold Heading" panose="02010400000000000000" pitchFamily="2" charset="-78"/>
              </a:rPr>
              <a:t>2- </a:t>
            </a:r>
            <a:r>
              <a:rPr lang="ar-EG" dirty="0">
                <a:solidFill>
                  <a:srgbClr val="FF0000"/>
                </a:solidFill>
                <a:latin typeface="Impact" panose="020B0806030902050204" pitchFamily="34" charset="0"/>
                <a:cs typeface="PT Bold Heading" panose="02010400000000000000" pitchFamily="2" charset="-78"/>
              </a:rPr>
              <a:t>قيم اقتصادية</a:t>
            </a:r>
            <a:r>
              <a:rPr lang="ar-EG" dirty="0" smtClean="0">
                <a:latin typeface="Impact" panose="020B0806030902050204" pitchFamily="34" charset="0"/>
                <a:cs typeface="PT Bold Heading" panose="02010400000000000000" pitchFamily="2" charset="-78"/>
              </a:rPr>
              <a:t>: </a:t>
            </a:r>
            <a:r>
              <a:rPr lang="ar-EG" dirty="0">
                <a:latin typeface="Impact" panose="020B0806030902050204" pitchFamily="34" charset="0"/>
                <a:cs typeface="PT Bold Heading" panose="02010400000000000000" pitchFamily="2" charset="-78"/>
              </a:rPr>
              <a:t>ويعبر عنها اهتمام الفرد </a:t>
            </a:r>
            <a:r>
              <a:rPr lang="ar-EG" dirty="0" smtClean="0">
                <a:latin typeface="Impact" panose="020B0806030902050204" pitchFamily="34" charset="0"/>
                <a:cs typeface="PT Bold Heading" panose="02010400000000000000" pitchFamily="2" charset="-78"/>
              </a:rPr>
              <a:t>وميله إلى ما هو نافع وعملي، ويمثلهم رجال المال والأعمال.</a:t>
            </a:r>
          </a:p>
          <a:p>
            <a:pPr algn="r">
              <a:lnSpc>
                <a:spcPct val="170000"/>
              </a:lnSpc>
            </a:pPr>
            <a:r>
              <a:rPr lang="ar-EG" dirty="0">
                <a:solidFill>
                  <a:srgbClr val="FF0000"/>
                </a:solidFill>
                <a:latin typeface="Impact" panose="020B0806030902050204" pitchFamily="34" charset="0"/>
                <a:cs typeface="PT Bold Heading" panose="02010400000000000000" pitchFamily="2" charset="-78"/>
              </a:rPr>
              <a:t>3- القيم الجماليّة</a:t>
            </a:r>
            <a:r>
              <a:rPr lang="ar-EG" dirty="0">
                <a:latin typeface="Impact" panose="020B0806030902050204" pitchFamily="34" charset="0"/>
                <a:cs typeface="PT Bold Heading" panose="02010400000000000000" pitchFamily="2" charset="-78"/>
              </a:rPr>
              <a:t>: يُعبَّر عنها بالبحث عن الجمال في الأشياء وتقدير الفنّ، ومن أمثلتها التفوّق الفنيّ، وحبّ الفنون، وتقدير الجمال.</a:t>
            </a:r>
            <a:br>
              <a:rPr lang="ar-EG" dirty="0">
                <a:latin typeface="Impact" panose="020B0806030902050204" pitchFamily="34" charset="0"/>
                <a:cs typeface="PT Bold Heading" panose="02010400000000000000" pitchFamily="2" charset="-78"/>
              </a:rPr>
            </a:br>
            <a:r>
              <a:rPr lang="ar-EG" dirty="0">
                <a:latin typeface="Impact" panose="020B0806030902050204" pitchFamily="34" charset="0"/>
                <a:cs typeface="PT Bold Heading" panose="02010400000000000000" pitchFamily="2" charset="-78"/>
              </a:rPr>
              <a:t/>
            </a:r>
            <a:br>
              <a:rPr lang="ar-EG" dirty="0">
                <a:latin typeface="Impact" panose="020B0806030902050204" pitchFamily="34" charset="0"/>
                <a:cs typeface="PT Bold Heading" panose="02010400000000000000" pitchFamily="2" charset="-78"/>
              </a:rPr>
            </a:br>
            <a:endParaRPr lang="ar-EG"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367246" y="0"/>
            <a:ext cx="8682445" cy="714103"/>
          </a:xfrm>
        </p:spPr>
        <p:txBody>
          <a:bodyPr>
            <a:normAutofit fontScale="90000"/>
          </a:bodyPr>
          <a:lstStyle/>
          <a:p>
            <a:r>
              <a:rPr lang="ar-EG" sz="4800" dirty="0" smtClean="0">
                <a:solidFill>
                  <a:srgbClr val="FF0000"/>
                </a:solidFill>
                <a:latin typeface="Impact" panose="020B0806030902050204" pitchFamily="34" charset="0"/>
                <a:ea typeface="+mn-ea"/>
                <a:cs typeface="PT Bold Heading" panose="02010400000000000000" pitchFamily="2" charset="-78"/>
              </a:rPr>
              <a:t>تصنيف القيم</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20609569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 y="1019945"/>
            <a:ext cx="12122330" cy="5838055"/>
          </a:xfrm>
        </p:spPr>
        <p:txBody>
          <a:bodyPr>
            <a:noAutofit/>
          </a:bodyPr>
          <a:lstStyle/>
          <a:p>
            <a:pPr algn="r">
              <a:lnSpc>
                <a:spcPct val="170000"/>
              </a:lnSpc>
            </a:pPr>
            <a:r>
              <a:rPr lang="ar-EG" dirty="0" smtClean="0">
                <a:solidFill>
                  <a:srgbClr val="FF0000"/>
                </a:solidFill>
                <a:latin typeface="Impact" panose="020B0806030902050204" pitchFamily="34" charset="0"/>
                <a:cs typeface="PT Bold Heading" panose="02010400000000000000" pitchFamily="2" charset="-78"/>
              </a:rPr>
              <a:t>4- </a:t>
            </a:r>
            <a:r>
              <a:rPr lang="ar-EG" dirty="0">
                <a:solidFill>
                  <a:srgbClr val="FF0000"/>
                </a:solidFill>
                <a:latin typeface="Impact" panose="020B0806030902050204" pitchFamily="34" charset="0"/>
                <a:cs typeface="PT Bold Heading" panose="02010400000000000000" pitchFamily="2" charset="-78"/>
              </a:rPr>
              <a:t>القيم الاجتماعيّة</a:t>
            </a:r>
            <a:r>
              <a:rPr lang="ar-EG" dirty="0">
                <a:latin typeface="Impact" panose="020B0806030902050204" pitchFamily="34" charset="0"/>
                <a:cs typeface="PT Bold Heading" panose="02010400000000000000" pitchFamily="2" charset="-78"/>
              </a:rPr>
              <a:t>: وتظهر من خلال رغبة الإنسان بتقديم العون لمن حوله، وتفاعله الاجتماعيّ مع الوسط المُحيط به، </a:t>
            </a:r>
            <a:r>
              <a:rPr lang="ar-EG" dirty="0" smtClean="0">
                <a:latin typeface="Impact" panose="020B0806030902050204" pitchFamily="34" charset="0"/>
                <a:cs typeface="PT Bold Heading" panose="02010400000000000000" pitchFamily="2" charset="-78"/>
              </a:rPr>
              <a:t>واتّخاذه </a:t>
            </a:r>
            <a:r>
              <a:rPr lang="ar-EG" dirty="0">
                <a:latin typeface="Impact" panose="020B0806030902050204" pitchFamily="34" charset="0"/>
                <a:cs typeface="PT Bold Heading" panose="02010400000000000000" pitchFamily="2" charset="-78"/>
              </a:rPr>
              <a:t>إدخال السّرور على الآخرين هدفاً بذاته، ومن الأمثلة على هذه القيم العطف، والحنان، والإيثار وخدمة الغير.</a:t>
            </a:r>
          </a:p>
          <a:p>
            <a:pPr algn="r">
              <a:lnSpc>
                <a:spcPct val="170000"/>
              </a:lnSpc>
            </a:pPr>
            <a:r>
              <a:rPr lang="ar-EG" dirty="0" smtClean="0">
                <a:solidFill>
                  <a:srgbClr val="FF0000"/>
                </a:solidFill>
                <a:latin typeface="Impact" panose="020B0806030902050204" pitchFamily="34" charset="0"/>
                <a:cs typeface="PT Bold Heading" panose="02010400000000000000" pitchFamily="2" charset="-78"/>
              </a:rPr>
              <a:t>5- </a:t>
            </a:r>
            <a:r>
              <a:rPr lang="ar-EG" dirty="0">
                <a:solidFill>
                  <a:srgbClr val="FF0000"/>
                </a:solidFill>
                <a:latin typeface="Impact" panose="020B0806030902050204" pitchFamily="34" charset="0"/>
                <a:cs typeface="PT Bold Heading" panose="02010400000000000000" pitchFamily="2" charset="-78"/>
              </a:rPr>
              <a:t>القيم الدينيّة</a:t>
            </a:r>
            <a:r>
              <a:rPr lang="ar-EG" dirty="0">
                <a:latin typeface="Impact" panose="020B0806030902050204" pitchFamily="34" charset="0"/>
                <a:cs typeface="PT Bold Heading" panose="02010400000000000000" pitchFamily="2" charset="-78"/>
              </a:rPr>
              <a:t>: تتضّح من خلال اطّلاع الإنسان المُستمرّ على أصل الوجود والكون، والتزامه بتعاليم الدّين، وحرصه </a:t>
            </a:r>
            <a:r>
              <a:rPr lang="ar-EG" dirty="0" smtClean="0">
                <a:latin typeface="Impact" panose="020B0806030902050204" pitchFamily="34" charset="0"/>
                <a:cs typeface="PT Bold Heading" panose="02010400000000000000" pitchFamily="2" charset="-78"/>
              </a:rPr>
              <a:t>على </a:t>
            </a:r>
            <a:r>
              <a:rPr lang="ar-EG" dirty="0">
                <a:latin typeface="Impact" panose="020B0806030902050204" pitchFamily="34" charset="0"/>
                <a:cs typeface="PT Bold Heading" panose="02010400000000000000" pitchFamily="2" charset="-78"/>
              </a:rPr>
              <a:t>نيل الثّواب والبعد عن العقاب</a:t>
            </a:r>
            <a:r>
              <a:rPr lang="ar-EG" dirty="0" smtClean="0">
                <a:latin typeface="Impact" panose="020B0806030902050204" pitchFamily="34" charset="0"/>
                <a:cs typeface="PT Bold Heading" panose="02010400000000000000" pitchFamily="2" charset="-78"/>
              </a:rPr>
              <a:t>.</a:t>
            </a:r>
          </a:p>
          <a:p>
            <a:pPr algn="r">
              <a:lnSpc>
                <a:spcPct val="170000"/>
              </a:lnSpc>
            </a:pPr>
            <a:r>
              <a:rPr lang="ar-EG" dirty="0" smtClean="0">
                <a:solidFill>
                  <a:srgbClr val="FF0000"/>
                </a:solidFill>
                <a:latin typeface="Impact" panose="020B0806030902050204" pitchFamily="34" charset="0"/>
                <a:cs typeface="PT Bold Heading" panose="02010400000000000000" pitchFamily="2" charset="-78"/>
              </a:rPr>
              <a:t>6- </a:t>
            </a:r>
            <a:r>
              <a:rPr lang="ar-EG" dirty="0">
                <a:solidFill>
                  <a:srgbClr val="FF0000"/>
                </a:solidFill>
                <a:latin typeface="Impact" panose="020B0806030902050204" pitchFamily="34" charset="0"/>
                <a:cs typeface="PT Bold Heading" panose="02010400000000000000" pitchFamily="2" charset="-78"/>
              </a:rPr>
              <a:t>القيم السياسيّة</a:t>
            </a:r>
            <a:r>
              <a:rPr lang="ar-EG" dirty="0">
                <a:latin typeface="Impact" panose="020B0806030902050204" pitchFamily="34" charset="0"/>
                <a:cs typeface="PT Bold Heading" panose="02010400000000000000" pitchFamily="2" charset="-78"/>
              </a:rPr>
              <a:t>: تظهر في حبّ القوّة والتحكّم، وفرض القوانين على الأشخاص والأفراد، ومن أمثلتها تقدير السُّلطة، وتحمُّل المسؤوليّة، والميل للقيادة.</a:t>
            </a:r>
            <a:br>
              <a:rPr lang="ar-EG" dirty="0">
                <a:latin typeface="Impact" panose="020B0806030902050204" pitchFamily="34" charset="0"/>
                <a:cs typeface="PT Bold Heading" panose="02010400000000000000" pitchFamily="2" charset="-78"/>
              </a:rPr>
            </a:br>
            <a:r>
              <a:rPr lang="ar-EG" dirty="0">
                <a:latin typeface="Impact" panose="020B0806030902050204" pitchFamily="34" charset="0"/>
                <a:cs typeface="PT Bold Heading" panose="02010400000000000000" pitchFamily="2" charset="-78"/>
              </a:rPr>
              <a:t/>
            </a:r>
            <a:br>
              <a:rPr lang="ar-EG" dirty="0">
                <a:latin typeface="Impact" panose="020B0806030902050204" pitchFamily="34" charset="0"/>
                <a:cs typeface="PT Bold Heading" panose="02010400000000000000" pitchFamily="2" charset="-78"/>
              </a:rPr>
            </a:br>
            <a:endParaRPr lang="ar-EG"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367246" y="0"/>
            <a:ext cx="8682445" cy="714103"/>
          </a:xfrm>
        </p:spPr>
        <p:txBody>
          <a:bodyPr>
            <a:normAutofit fontScale="90000"/>
          </a:bodyPr>
          <a:lstStyle/>
          <a:p>
            <a:r>
              <a:rPr lang="ar-EG" sz="4800" dirty="0" smtClean="0">
                <a:solidFill>
                  <a:srgbClr val="FF0000"/>
                </a:solidFill>
                <a:latin typeface="Impact" panose="020B0806030902050204" pitchFamily="34" charset="0"/>
                <a:ea typeface="+mn-ea"/>
                <a:cs typeface="PT Bold Heading" panose="02010400000000000000" pitchFamily="2" charset="-78"/>
              </a:rPr>
              <a:t>تصنيف القيم</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35839465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 y="1019945"/>
            <a:ext cx="12122330" cy="5838055"/>
          </a:xfrm>
        </p:spPr>
        <p:txBody>
          <a:bodyPr>
            <a:normAutofit lnSpcReduction="10000"/>
          </a:bodyPr>
          <a:lstStyle/>
          <a:p>
            <a:pPr algn="r"/>
            <a:r>
              <a:rPr lang="ar-EG" sz="3600" dirty="0" smtClean="0">
                <a:solidFill>
                  <a:srgbClr val="FF0000"/>
                </a:solidFill>
                <a:latin typeface="Impact" panose="020B0806030902050204" pitchFamily="34" charset="0"/>
                <a:cs typeface="PT Bold Heading" panose="02010400000000000000" pitchFamily="2" charset="-78"/>
              </a:rPr>
              <a:t>ثانياً: على أساس الشدة: تنقسم إلى:</a:t>
            </a:r>
          </a:p>
          <a:p>
            <a:pPr algn="r"/>
            <a:endParaRPr lang="ar-EG" sz="3600" dirty="0" smtClean="0">
              <a:solidFill>
                <a:srgbClr val="FF0000"/>
              </a:solidFill>
              <a:latin typeface="Impact" panose="020B0806030902050204" pitchFamily="34" charset="0"/>
              <a:cs typeface="PT Bold Heading" panose="02010400000000000000" pitchFamily="2" charset="-78"/>
            </a:endParaRPr>
          </a:p>
          <a:p>
            <a:pPr algn="r"/>
            <a:r>
              <a:rPr lang="ar-EG" sz="3600" dirty="0" smtClean="0">
                <a:solidFill>
                  <a:srgbClr val="FF0000"/>
                </a:solidFill>
                <a:latin typeface="Impact" panose="020B0806030902050204" pitchFamily="34" charset="0"/>
                <a:cs typeface="PT Bold Heading" panose="02010400000000000000" pitchFamily="2" charset="-78"/>
              </a:rPr>
              <a:t>1-قيم ملزمة(أو آمرة ناهية): </a:t>
            </a:r>
            <a:r>
              <a:rPr lang="ar-EG" sz="3600" dirty="0" smtClean="0">
                <a:latin typeface="Impact" panose="020B0806030902050204" pitchFamily="34" charset="0"/>
                <a:cs typeface="PT Bold Heading" panose="02010400000000000000" pitchFamily="2" charset="-78"/>
              </a:rPr>
              <a:t>مثل القيم الخاصة بتنظيم العفة بين الجنسين.</a:t>
            </a:r>
          </a:p>
          <a:p>
            <a:pPr algn="r"/>
            <a:endParaRPr lang="ar-EG" sz="3600" dirty="0" smtClean="0">
              <a:latin typeface="Impact" panose="020B0806030902050204" pitchFamily="34" charset="0"/>
              <a:cs typeface="PT Bold Heading" panose="02010400000000000000" pitchFamily="2" charset="-78"/>
            </a:endParaRPr>
          </a:p>
          <a:p>
            <a:pPr algn="r"/>
            <a:r>
              <a:rPr lang="ar-EG" sz="3600" dirty="0" smtClean="0">
                <a:solidFill>
                  <a:srgbClr val="FF0000"/>
                </a:solidFill>
                <a:latin typeface="Impact" panose="020B0806030902050204" pitchFamily="34" charset="0"/>
                <a:cs typeface="PT Bold Heading" panose="02010400000000000000" pitchFamily="2" charset="-78"/>
              </a:rPr>
              <a:t>2- قيم تفضيلية: </a:t>
            </a:r>
            <a:r>
              <a:rPr lang="ar-EG" sz="3600" dirty="0" smtClean="0">
                <a:latin typeface="Impact" panose="020B0806030902050204" pitchFamily="34" charset="0"/>
                <a:cs typeface="PT Bold Heading" panose="02010400000000000000" pitchFamily="2" charset="-78"/>
              </a:rPr>
              <a:t>وتحدد ما الذي يفضل أن يكون، مثل: إكرام الضيف.</a:t>
            </a:r>
          </a:p>
          <a:p>
            <a:pPr algn="r"/>
            <a:endParaRPr lang="ar-EG" sz="3600" dirty="0" smtClean="0">
              <a:latin typeface="Impact" panose="020B0806030902050204" pitchFamily="34" charset="0"/>
              <a:cs typeface="PT Bold Heading" panose="02010400000000000000" pitchFamily="2" charset="-78"/>
            </a:endParaRPr>
          </a:p>
          <a:p>
            <a:pPr algn="r"/>
            <a:r>
              <a:rPr lang="ar-EG" sz="3600" dirty="0" smtClean="0">
                <a:solidFill>
                  <a:srgbClr val="FF0000"/>
                </a:solidFill>
                <a:latin typeface="Impact" panose="020B0806030902050204" pitchFamily="34" charset="0"/>
                <a:cs typeface="PT Bold Heading" panose="02010400000000000000" pitchFamily="2" charset="-78"/>
              </a:rPr>
              <a:t>3-قيم مثالية: </a:t>
            </a:r>
            <a:r>
              <a:rPr lang="ar-EG" sz="3600" dirty="0" smtClean="0">
                <a:latin typeface="Impact" panose="020B0806030902050204" pitchFamily="34" charset="0"/>
                <a:cs typeface="PT Bold Heading" panose="02010400000000000000" pitchFamily="2" charset="-78"/>
              </a:rPr>
              <a:t>وتحدد ما ينبغي أن يكون، مثل: القيم الت تتطلب من الفرد العمل لدنياه ولآخرته معا.</a:t>
            </a:r>
            <a:r>
              <a:rPr lang="ar-EG" sz="3600" dirty="0">
                <a:latin typeface="Impact" panose="020B0806030902050204" pitchFamily="34" charset="0"/>
                <a:cs typeface="PT Bold Heading" panose="02010400000000000000" pitchFamily="2" charset="-78"/>
              </a:rPr>
              <a:t/>
            </a:r>
            <a:br>
              <a:rPr lang="ar-EG" sz="3600" dirty="0">
                <a:latin typeface="Impact" panose="020B0806030902050204" pitchFamily="34" charset="0"/>
                <a:cs typeface="PT Bold Heading" panose="02010400000000000000" pitchFamily="2" charset="-78"/>
              </a:rPr>
            </a:br>
            <a:r>
              <a:rPr lang="ar-EG" sz="3600" dirty="0">
                <a:latin typeface="Impact" panose="020B0806030902050204" pitchFamily="34" charset="0"/>
                <a:cs typeface="PT Bold Heading" panose="02010400000000000000" pitchFamily="2" charset="-78"/>
              </a:rPr>
              <a:t/>
            </a:r>
            <a:br>
              <a:rPr lang="ar-EG" sz="3600" dirty="0">
                <a:latin typeface="Impact" panose="020B0806030902050204" pitchFamily="34" charset="0"/>
                <a:cs typeface="PT Bold Heading" panose="02010400000000000000" pitchFamily="2" charset="-78"/>
              </a:rPr>
            </a:br>
            <a:endParaRPr lang="ar-EG" sz="36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367246" y="0"/>
            <a:ext cx="8682445" cy="714103"/>
          </a:xfrm>
        </p:spPr>
        <p:txBody>
          <a:bodyPr>
            <a:normAutofit fontScale="90000"/>
          </a:bodyPr>
          <a:lstStyle/>
          <a:p>
            <a:r>
              <a:rPr lang="ar-EG" sz="4800" dirty="0" smtClean="0">
                <a:solidFill>
                  <a:srgbClr val="FF0000"/>
                </a:solidFill>
                <a:latin typeface="Impact" panose="020B0806030902050204" pitchFamily="34" charset="0"/>
                <a:ea typeface="+mn-ea"/>
                <a:cs typeface="PT Bold Heading" panose="02010400000000000000" pitchFamily="2" charset="-78"/>
              </a:rPr>
              <a:t>تصنيف القيم</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21343285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 y="1019945"/>
            <a:ext cx="12122330" cy="5838055"/>
          </a:xfrm>
        </p:spPr>
        <p:txBody>
          <a:bodyPr>
            <a:normAutofit/>
          </a:bodyPr>
          <a:lstStyle/>
          <a:p>
            <a:pPr algn="r"/>
            <a:r>
              <a:rPr lang="ar-EG" sz="3600" dirty="0" smtClean="0">
                <a:solidFill>
                  <a:srgbClr val="FF0000"/>
                </a:solidFill>
                <a:latin typeface="Impact" panose="020B0806030902050204" pitchFamily="34" charset="0"/>
                <a:cs typeface="PT Bold Heading" panose="02010400000000000000" pitchFamily="2" charset="-78"/>
              </a:rPr>
              <a:t>ثالثاً: على أساس القصد: تنقسم إلى:</a:t>
            </a:r>
          </a:p>
          <a:p>
            <a:pPr algn="r"/>
            <a:endParaRPr lang="ar-EG" sz="3600" dirty="0" smtClean="0">
              <a:solidFill>
                <a:srgbClr val="FF0000"/>
              </a:solidFill>
              <a:latin typeface="Impact" panose="020B0806030902050204" pitchFamily="34" charset="0"/>
              <a:cs typeface="PT Bold Heading" panose="02010400000000000000" pitchFamily="2" charset="-78"/>
            </a:endParaRPr>
          </a:p>
          <a:p>
            <a:pPr algn="r"/>
            <a:r>
              <a:rPr lang="ar-EG" sz="3600" dirty="0" smtClean="0">
                <a:solidFill>
                  <a:srgbClr val="FF0000"/>
                </a:solidFill>
                <a:latin typeface="Impact" panose="020B0806030902050204" pitchFamily="34" charset="0"/>
                <a:cs typeface="PT Bold Heading" panose="02010400000000000000" pitchFamily="2" charset="-78"/>
              </a:rPr>
              <a:t>1-قيم وسائلية: </a:t>
            </a:r>
            <a:r>
              <a:rPr lang="ar-EG" sz="3600" dirty="0" smtClean="0">
                <a:latin typeface="Impact" panose="020B0806030902050204" pitchFamily="34" charset="0"/>
                <a:cs typeface="PT Bold Heading" panose="02010400000000000000" pitchFamily="2" charset="-78"/>
              </a:rPr>
              <a:t>وهي التي تعد وسائل لغايات أبعد</a:t>
            </a:r>
          </a:p>
          <a:p>
            <a:pPr algn="r"/>
            <a:endParaRPr lang="ar-EG" sz="3600" dirty="0" smtClean="0">
              <a:latin typeface="Impact" panose="020B0806030902050204" pitchFamily="34" charset="0"/>
              <a:cs typeface="PT Bold Heading" panose="02010400000000000000" pitchFamily="2" charset="-78"/>
            </a:endParaRPr>
          </a:p>
          <a:p>
            <a:pPr algn="r"/>
            <a:r>
              <a:rPr lang="ar-EG" sz="3600" dirty="0" smtClean="0">
                <a:solidFill>
                  <a:srgbClr val="FF0000"/>
                </a:solidFill>
                <a:latin typeface="Impact" panose="020B0806030902050204" pitchFamily="34" charset="0"/>
                <a:cs typeface="PT Bold Heading" panose="02010400000000000000" pitchFamily="2" charset="-78"/>
              </a:rPr>
              <a:t>2- قيم غائية:</a:t>
            </a:r>
            <a:r>
              <a:rPr lang="ar-EG" sz="3600" dirty="0">
                <a:solidFill>
                  <a:srgbClr val="FF0000"/>
                </a:solidFill>
                <a:latin typeface="Impact" panose="020B0806030902050204" pitchFamily="34" charset="0"/>
                <a:cs typeface="PT Bold Heading" panose="02010400000000000000" pitchFamily="2" charset="-78"/>
              </a:rPr>
              <a:t> </a:t>
            </a:r>
            <a:r>
              <a:rPr lang="ar-EG" sz="3600" dirty="0">
                <a:latin typeface="Impact" panose="020B0806030902050204" pitchFamily="34" charset="0"/>
                <a:cs typeface="PT Bold Heading" panose="02010400000000000000" pitchFamily="2" charset="-78"/>
              </a:rPr>
              <a:t>وهي التي تعد </a:t>
            </a:r>
            <a:r>
              <a:rPr lang="ar-EG" sz="3600" dirty="0" smtClean="0">
                <a:latin typeface="Impact" panose="020B0806030902050204" pitchFamily="34" charset="0"/>
                <a:cs typeface="PT Bold Heading" panose="02010400000000000000" pitchFamily="2" charset="-78"/>
              </a:rPr>
              <a:t>غاية في حد ذاتها مثل حب البقاء</a:t>
            </a:r>
            <a:r>
              <a:rPr lang="ar-EG" sz="3600" dirty="0">
                <a:latin typeface="Impact" panose="020B0806030902050204" pitchFamily="34" charset="0"/>
                <a:cs typeface="PT Bold Heading" panose="02010400000000000000" pitchFamily="2" charset="-78"/>
              </a:rPr>
              <a:t/>
            </a:r>
            <a:br>
              <a:rPr lang="ar-EG" sz="3600" dirty="0">
                <a:latin typeface="Impact" panose="020B0806030902050204" pitchFamily="34" charset="0"/>
                <a:cs typeface="PT Bold Heading" panose="02010400000000000000" pitchFamily="2" charset="-78"/>
              </a:rPr>
            </a:br>
            <a:endParaRPr lang="ar-EG" sz="36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367246" y="0"/>
            <a:ext cx="8682445" cy="714103"/>
          </a:xfrm>
        </p:spPr>
        <p:txBody>
          <a:bodyPr>
            <a:normAutofit fontScale="90000"/>
          </a:bodyPr>
          <a:lstStyle/>
          <a:p>
            <a:r>
              <a:rPr lang="ar-EG" sz="4800" dirty="0" smtClean="0">
                <a:solidFill>
                  <a:srgbClr val="FF0000"/>
                </a:solidFill>
                <a:latin typeface="Impact" panose="020B0806030902050204" pitchFamily="34" charset="0"/>
                <a:ea typeface="+mn-ea"/>
                <a:cs typeface="PT Bold Heading" panose="02010400000000000000" pitchFamily="2" charset="-78"/>
              </a:rPr>
              <a:t>تصنيف القيم</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31407498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 y="1019945"/>
            <a:ext cx="12122330" cy="5838055"/>
          </a:xfrm>
        </p:spPr>
        <p:txBody>
          <a:bodyPr>
            <a:normAutofit/>
          </a:bodyPr>
          <a:lstStyle/>
          <a:p>
            <a:pPr algn="r"/>
            <a:r>
              <a:rPr lang="ar-EG" sz="3600" dirty="0" smtClean="0">
                <a:solidFill>
                  <a:srgbClr val="FF0000"/>
                </a:solidFill>
                <a:latin typeface="Impact" panose="020B0806030902050204" pitchFamily="34" charset="0"/>
                <a:cs typeface="PT Bold Heading" panose="02010400000000000000" pitchFamily="2" charset="-78"/>
              </a:rPr>
              <a:t>رابعاً: على أساس </a:t>
            </a:r>
            <a:r>
              <a:rPr lang="ar-EG" sz="3600" dirty="0" err="1" smtClean="0">
                <a:solidFill>
                  <a:srgbClr val="FF0000"/>
                </a:solidFill>
                <a:latin typeface="Impact" panose="020B0806030902050204" pitchFamily="34" charset="0"/>
                <a:cs typeface="PT Bold Heading" panose="02010400000000000000" pitchFamily="2" charset="-78"/>
              </a:rPr>
              <a:t>العمومية:تنقسم</a:t>
            </a:r>
            <a:r>
              <a:rPr lang="ar-EG" sz="3600" dirty="0" smtClean="0">
                <a:solidFill>
                  <a:srgbClr val="FF0000"/>
                </a:solidFill>
                <a:latin typeface="Impact" panose="020B0806030902050204" pitchFamily="34" charset="0"/>
                <a:cs typeface="PT Bold Heading" panose="02010400000000000000" pitchFamily="2" charset="-78"/>
              </a:rPr>
              <a:t> إلى:</a:t>
            </a:r>
          </a:p>
          <a:p>
            <a:pPr algn="r"/>
            <a:endParaRPr lang="ar-EG" sz="3600" dirty="0" smtClean="0">
              <a:solidFill>
                <a:srgbClr val="FF0000"/>
              </a:solidFill>
              <a:latin typeface="Impact" panose="020B0806030902050204" pitchFamily="34" charset="0"/>
              <a:cs typeface="PT Bold Heading" panose="02010400000000000000" pitchFamily="2" charset="-78"/>
            </a:endParaRPr>
          </a:p>
          <a:p>
            <a:pPr algn="r"/>
            <a:r>
              <a:rPr lang="ar-EG" sz="3600" dirty="0" smtClean="0">
                <a:solidFill>
                  <a:srgbClr val="FF0000"/>
                </a:solidFill>
                <a:latin typeface="Impact" panose="020B0806030902050204" pitchFamily="34" charset="0"/>
                <a:cs typeface="PT Bold Heading" panose="02010400000000000000" pitchFamily="2" charset="-78"/>
              </a:rPr>
              <a:t>1-قيم عامة: </a:t>
            </a:r>
            <a:r>
              <a:rPr lang="ar-EG" sz="3600" dirty="0" smtClean="0">
                <a:latin typeface="Impact" panose="020B0806030902050204" pitchFamily="34" charset="0"/>
                <a:cs typeface="PT Bold Heading" panose="02010400000000000000" pitchFamily="2" charset="-78"/>
              </a:rPr>
              <a:t>وهي قيم يعم شيوعها وانتشارها في المجتمع ككل، مثل الاعتقاد في أهمية الدين والزواج والعفة</a:t>
            </a:r>
          </a:p>
          <a:p>
            <a:pPr algn="r"/>
            <a:endParaRPr lang="ar-EG" sz="3600" dirty="0" smtClean="0">
              <a:latin typeface="Impact" panose="020B0806030902050204" pitchFamily="34" charset="0"/>
              <a:cs typeface="PT Bold Heading" panose="02010400000000000000" pitchFamily="2" charset="-78"/>
            </a:endParaRPr>
          </a:p>
          <a:p>
            <a:pPr algn="r"/>
            <a:r>
              <a:rPr lang="ar-EG" sz="3600" dirty="0" smtClean="0">
                <a:solidFill>
                  <a:srgbClr val="FF0000"/>
                </a:solidFill>
                <a:latin typeface="Impact" panose="020B0806030902050204" pitchFamily="34" charset="0"/>
                <a:cs typeface="PT Bold Heading" panose="02010400000000000000" pitchFamily="2" charset="-78"/>
              </a:rPr>
              <a:t>2- قيم خاصة: </a:t>
            </a:r>
            <a:r>
              <a:rPr lang="ar-EG" sz="3600" dirty="0">
                <a:latin typeface="Impact" panose="020B0806030902050204" pitchFamily="34" charset="0"/>
                <a:cs typeface="PT Bold Heading" panose="02010400000000000000" pitchFamily="2" charset="-78"/>
              </a:rPr>
              <a:t>وهي التي </a:t>
            </a:r>
            <a:r>
              <a:rPr lang="ar-EG" sz="3600" dirty="0" smtClean="0">
                <a:latin typeface="Impact" panose="020B0806030902050204" pitchFamily="34" charset="0"/>
                <a:cs typeface="PT Bold Heading" panose="02010400000000000000" pitchFamily="2" charset="-78"/>
              </a:rPr>
              <a:t>ترتبط بفئة معينة كالعلماء الفقهاء، السياسيين، وهي تتعلق بمواقف ومناسبات خاصة بنقطة معينة، مثل القيم المتعلقة بالأعياد والزواج.</a:t>
            </a:r>
            <a:r>
              <a:rPr lang="ar-EG" sz="3600" dirty="0">
                <a:latin typeface="Impact" panose="020B0806030902050204" pitchFamily="34" charset="0"/>
                <a:cs typeface="PT Bold Heading" panose="02010400000000000000" pitchFamily="2" charset="-78"/>
              </a:rPr>
              <a:t/>
            </a:r>
            <a:br>
              <a:rPr lang="ar-EG" sz="3600" dirty="0">
                <a:latin typeface="Impact" panose="020B0806030902050204" pitchFamily="34" charset="0"/>
                <a:cs typeface="PT Bold Heading" panose="02010400000000000000" pitchFamily="2" charset="-78"/>
              </a:rPr>
            </a:br>
            <a:endParaRPr lang="ar-EG" sz="36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367246" y="0"/>
            <a:ext cx="8682445" cy="714103"/>
          </a:xfrm>
        </p:spPr>
        <p:txBody>
          <a:bodyPr>
            <a:normAutofit fontScale="90000"/>
          </a:bodyPr>
          <a:lstStyle/>
          <a:p>
            <a:r>
              <a:rPr lang="ar-EG" sz="4800" dirty="0" smtClean="0">
                <a:solidFill>
                  <a:srgbClr val="FF0000"/>
                </a:solidFill>
                <a:latin typeface="Impact" panose="020B0806030902050204" pitchFamily="34" charset="0"/>
                <a:ea typeface="+mn-ea"/>
                <a:cs typeface="PT Bold Heading" panose="02010400000000000000" pitchFamily="2" charset="-78"/>
              </a:rPr>
              <a:t>تصنيف القيم</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11242146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 y="1019945"/>
            <a:ext cx="12122330" cy="5838055"/>
          </a:xfrm>
        </p:spPr>
        <p:txBody>
          <a:bodyPr>
            <a:normAutofit/>
          </a:bodyPr>
          <a:lstStyle/>
          <a:p>
            <a:pPr algn="r"/>
            <a:r>
              <a:rPr lang="ar-EG" sz="3600" dirty="0" smtClean="0">
                <a:solidFill>
                  <a:srgbClr val="FF0000"/>
                </a:solidFill>
                <a:latin typeface="Impact" panose="020B0806030902050204" pitchFamily="34" charset="0"/>
                <a:cs typeface="PT Bold Heading" panose="02010400000000000000" pitchFamily="2" charset="-78"/>
              </a:rPr>
              <a:t>خامساً: على أساس الوضوح: تنقسم إلى:</a:t>
            </a:r>
          </a:p>
          <a:p>
            <a:pPr algn="r"/>
            <a:endParaRPr lang="ar-EG" sz="3600" dirty="0" smtClean="0">
              <a:solidFill>
                <a:srgbClr val="FF0000"/>
              </a:solidFill>
              <a:latin typeface="Impact" panose="020B0806030902050204" pitchFamily="34" charset="0"/>
              <a:cs typeface="PT Bold Heading" panose="02010400000000000000" pitchFamily="2" charset="-78"/>
            </a:endParaRPr>
          </a:p>
          <a:p>
            <a:pPr algn="r"/>
            <a:r>
              <a:rPr lang="ar-EG" sz="3600" dirty="0" smtClean="0">
                <a:solidFill>
                  <a:srgbClr val="FF0000"/>
                </a:solidFill>
                <a:latin typeface="Impact" panose="020B0806030902050204" pitchFamily="34" charset="0"/>
                <a:cs typeface="PT Bold Heading" panose="02010400000000000000" pitchFamily="2" charset="-78"/>
              </a:rPr>
              <a:t>1-قيم ظاهرة(صريحة): </a:t>
            </a:r>
            <a:r>
              <a:rPr lang="ar-EG" sz="3600" dirty="0" smtClean="0">
                <a:latin typeface="Impact" panose="020B0806030902050204" pitchFamily="34" charset="0"/>
                <a:cs typeface="PT Bold Heading" panose="02010400000000000000" pitchFamily="2" charset="-78"/>
              </a:rPr>
              <a:t>وهي التي يصرح بها ويعبر عنها بالكلام، مثل: القيم المتعلقة بالخدمة الاجتماعية والمصلحة العامة.</a:t>
            </a:r>
          </a:p>
          <a:p>
            <a:pPr algn="r"/>
            <a:endParaRPr lang="ar-EG" sz="3600" dirty="0" smtClean="0">
              <a:latin typeface="Impact" panose="020B0806030902050204" pitchFamily="34" charset="0"/>
              <a:cs typeface="PT Bold Heading" panose="02010400000000000000" pitchFamily="2" charset="-78"/>
            </a:endParaRPr>
          </a:p>
          <a:p>
            <a:pPr algn="r"/>
            <a:r>
              <a:rPr lang="ar-EG" sz="3600" dirty="0" smtClean="0">
                <a:solidFill>
                  <a:srgbClr val="FF0000"/>
                </a:solidFill>
                <a:latin typeface="Impact" panose="020B0806030902050204" pitchFamily="34" charset="0"/>
                <a:cs typeface="PT Bold Heading" panose="02010400000000000000" pitchFamily="2" charset="-78"/>
              </a:rPr>
              <a:t>2- قيم ضمنية: </a:t>
            </a:r>
            <a:r>
              <a:rPr lang="ar-EG" sz="3600" dirty="0">
                <a:latin typeface="Impact" panose="020B0806030902050204" pitchFamily="34" charset="0"/>
                <a:cs typeface="PT Bold Heading" panose="02010400000000000000" pitchFamily="2" charset="-78"/>
              </a:rPr>
              <a:t>وهي التي </a:t>
            </a:r>
            <a:r>
              <a:rPr lang="ar-EG" sz="3600" dirty="0" smtClean="0">
                <a:latin typeface="Impact" panose="020B0806030902050204" pitchFamily="34" charset="0"/>
                <a:cs typeface="PT Bold Heading" panose="02010400000000000000" pitchFamily="2" charset="-78"/>
              </a:rPr>
              <a:t>يستدل على وجودها من يلاحظها، مثل: القيم المرتبطة بالسلوك الجنسي.</a:t>
            </a:r>
            <a:endParaRPr lang="ar-EG" sz="36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367246" y="0"/>
            <a:ext cx="8682445" cy="714103"/>
          </a:xfrm>
        </p:spPr>
        <p:txBody>
          <a:bodyPr>
            <a:normAutofit fontScale="90000"/>
          </a:bodyPr>
          <a:lstStyle/>
          <a:p>
            <a:r>
              <a:rPr lang="ar-EG" sz="4800" dirty="0" smtClean="0">
                <a:solidFill>
                  <a:srgbClr val="FF0000"/>
                </a:solidFill>
                <a:latin typeface="Impact" panose="020B0806030902050204" pitchFamily="34" charset="0"/>
                <a:ea typeface="+mn-ea"/>
                <a:cs typeface="PT Bold Heading" panose="02010400000000000000" pitchFamily="2" charset="-78"/>
              </a:rPr>
              <a:t>تصنيف القيم</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6006400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 y="1019945"/>
            <a:ext cx="12122330" cy="5838055"/>
          </a:xfrm>
        </p:spPr>
        <p:txBody>
          <a:bodyPr>
            <a:normAutofit/>
          </a:bodyPr>
          <a:lstStyle/>
          <a:p>
            <a:pPr algn="r"/>
            <a:r>
              <a:rPr lang="ar-EG" sz="3600" dirty="0" smtClean="0">
                <a:solidFill>
                  <a:srgbClr val="FF0000"/>
                </a:solidFill>
                <a:latin typeface="Impact" panose="020B0806030902050204" pitchFamily="34" charset="0"/>
                <a:cs typeface="PT Bold Heading" panose="02010400000000000000" pitchFamily="2" charset="-78"/>
              </a:rPr>
              <a:t>سادساً: على أساس الدوام: تنقسم إلى:</a:t>
            </a:r>
          </a:p>
          <a:p>
            <a:pPr algn="r"/>
            <a:endParaRPr lang="ar-EG" sz="3600" dirty="0" smtClean="0">
              <a:solidFill>
                <a:srgbClr val="FF0000"/>
              </a:solidFill>
              <a:latin typeface="Impact" panose="020B0806030902050204" pitchFamily="34" charset="0"/>
              <a:cs typeface="PT Bold Heading" panose="02010400000000000000" pitchFamily="2" charset="-78"/>
            </a:endParaRPr>
          </a:p>
          <a:p>
            <a:pPr algn="r"/>
            <a:r>
              <a:rPr lang="ar-EG" sz="3600" dirty="0" smtClean="0">
                <a:solidFill>
                  <a:srgbClr val="FF0000"/>
                </a:solidFill>
                <a:latin typeface="Impact" panose="020B0806030902050204" pitchFamily="34" charset="0"/>
                <a:cs typeface="PT Bold Heading" panose="02010400000000000000" pitchFamily="2" charset="-78"/>
              </a:rPr>
              <a:t>1-قيم دائمة: </a:t>
            </a:r>
            <a:r>
              <a:rPr lang="ar-EG" sz="3600" dirty="0" smtClean="0">
                <a:latin typeface="Impact" panose="020B0806030902050204" pitchFamily="34" charset="0"/>
                <a:cs typeface="PT Bold Heading" panose="02010400000000000000" pitchFamily="2" charset="-78"/>
              </a:rPr>
              <a:t>وهي التي تبقى زمنا طويلا وتنتقل عبر الأجيال، مثل: قيم الأعراف والتقاليد.</a:t>
            </a:r>
          </a:p>
          <a:p>
            <a:pPr algn="r"/>
            <a:endParaRPr lang="ar-EG" sz="3600" dirty="0" smtClean="0">
              <a:latin typeface="Impact" panose="020B0806030902050204" pitchFamily="34" charset="0"/>
              <a:cs typeface="PT Bold Heading" panose="02010400000000000000" pitchFamily="2" charset="-78"/>
            </a:endParaRPr>
          </a:p>
          <a:p>
            <a:pPr algn="r"/>
            <a:r>
              <a:rPr lang="ar-EG" sz="3600" dirty="0" smtClean="0">
                <a:solidFill>
                  <a:srgbClr val="FF0000"/>
                </a:solidFill>
                <a:latin typeface="Impact" panose="020B0806030902050204" pitchFamily="34" charset="0"/>
                <a:cs typeface="PT Bold Heading" panose="02010400000000000000" pitchFamily="2" charset="-78"/>
              </a:rPr>
              <a:t>2- قيم عابرة: </a:t>
            </a:r>
            <a:r>
              <a:rPr lang="ar-EG" sz="3600" dirty="0">
                <a:latin typeface="Impact" panose="020B0806030902050204" pitchFamily="34" charset="0"/>
                <a:cs typeface="PT Bold Heading" panose="02010400000000000000" pitchFamily="2" charset="-78"/>
              </a:rPr>
              <a:t>وهي </a:t>
            </a:r>
            <a:r>
              <a:rPr lang="ar-EG" sz="3600" dirty="0" smtClean="0">
                <a:latin typeface="Impact" panose="020B0806030902050204" pitchFamily="34" charset="0"/>
                <a:cs typeface="PT Bold Heading" panose="02010400000000000000" pitchFamily="2" charset="-78"/>
              </a:rPr>
              <a:t>قيم وقتية عارضة سريعة الزوال، مثل: القيم المرتبطة بالموجودات .</a:t>
            </a:r>
            <a:endParaRPr lang="ar-EG" sz="36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367246" y="0"/>
            <a:ext cx="8682445" cy="714103"/>
          </a:xfrm>
        </p:spPr>
        <p:txBody>
          <a:bodyPr>
            <a:normAutofit fontScale="90000"/>
          </a:bodyPr>
          <a:lstStyle/>
          <a:p>
            <a:r>
              <a:rPr lang="ar-EG" sz="4800" dirty="0" smtClean="0">
                <a:solidFill>
                  <a:srgbClr val="FF0000"/>
                </a:solidFill>
                <a:latin typeface="Impact" panose="020B0806030902050204" pitchFamily="34" charset="0"/>
                <a:ea typeface="+mn-ea"/>
                <a:cs typeface="PT Bold Heading" panose="02010400000000000000" pitchFamily="2" charset="-78"/>
              </a:rPr>
              <a:t>تصنيف القيم</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15394429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8377" y="1254035"/>
            <a:ext cx="12026537" cy="5521234"/>
          </a:xfrm>
        </p:spPr>
        <p:txBody>
          <a:bodyPr>
            <a:normAutofit/>
          </a:bodyPr>
          <a:lstStyle/>
          <a:p>
            <a:pPr algn="r"/>
            <a:r>
              <a:rPr lang="ar-EG" sz="4000" dirty="0" smtClean="0">
                <a:latin typeface="Impact" panose="020B0806030902050204" pitchFamily="34" charset="0"/>
                <a:cs typeface="PT Bold Heading" panose="02010400000000000000" pitchFamily="2" charset="-78"/>
              </a:rPr>
              <a:t>1- جذب انتباه المتعلم نحو القيمة</a:t>
            </a:r>
          </a:p>
          <a:p>
            <a:pPr algn="r"/>
            <a:r>
              <a:rPr lang="ar-EG" sz="4000" dirty="0" smtClean="0">
                <a:latin typeface="Impact" panose="020B0806030902050204" pitchFamily="34" charset="0"/>
                <a:cs typeface="PT Bold Heading" panose="02010400000000000000" pitchFamily="2" charset="-78"/>
              </a:rPr>
              <a:t>2- تقبل القيمة</a:t>
            </a:r>
          </a:p>
          <a:p>
            <a:pPr algn="r"/>
            <a:r>
              <a:rPr lang="ar-EG" sz="4000" dirty="0" smtClean="0">
                <a:latin typeface="Impact" panose="020B0806030902050204" pitchFamily="34" charset="0"/>
                <a:cs typeface="PT Bold Heading" panose="02010400000000000000" pitchFamily="2" charset="-78"/>
              </a:rPr>
              <a:t>3- تفضيل القيمة</a:t>
            </a:r>
          </a:p>
          <a:p>
            <a:pPr algn="r"/>
            <a:r>
              <a:rPr lang="ar-EG" sz="4000" dirty="0" smtClean="0">
                <a:latin typeface="Impact" panose="020B0806030902050204" pitchFamily="34" charset="0"/>
                <a:cs typeface="PT Bold Heading" panose="02010400000000000000" pitchFamily="2" charset="-78"/>
              </a:rPr>
              <a:t>4- الالتزام</a:t>
            </a:r>
          </a:p>
          <a:p>
            <a:pPr algn="r"/>
            <a:r>
              <a:rPr lang="ar-EG" sz="4000" dirty="0" smtClean="0">
                <a:latin typeface="Impact" panose="020B0806030902050204" pitchFamily="34" charset="0"/>
                <a:cs typeface="PT Bold Heading" panose="02010400000000000000" pitchFamily="2" charset="-78"/>
              </a:rPr>
              <a:t>5- التنظيم</a:t>
            </a:r>
          </a:p>
          <a:p>
            <a:pPr algn="r"/>
            <a:r>
              <a:rPr lang="ar-EG" sz="4000" dirty="0" smtClean="0">
                <a:latin typeface="Impact" panose="020B0806030902050204" pitchFamily="34" charset="0"/>
                <a:cs typeface="PT Bold Heading" panose="02010400000000000000" pitchFamily="2" charset="-78"/>
              </a:rPr>
              <a:t>6- التمييز</a:t>
            </a:r>
            <a:endParaRPr lang="ar-EG" sz="40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524000" y="173129"/>
            <a:ext cx="9056914" cy="689020"/>
          </a:xfrm>
        </p:spPr>
        <p:txBody>
          <a:bodyPr>
            <a:normAutofit/>
          </a:bodyPr>
          <a:lstStyle/>
          <a:p>
            <a:r>
              <a:rPr lang="ar-EG" sz="4000" dirty="0">
                <a:solidFill>
                  <a:srgbClr val="FF0000"/>
                </a:solidFill>
                <a:latin typeface="Impact" panose="020B0806030902050204" pitchFamily="34" charset="0"/>
                <a:ea typeface="+mn-ea"/>
                <a:cs typeface="PT Bold Heading" panose="02010400000000000000" pitchFamily="2" charset="-78"/>
              </a:rPr>
              <a:t>مراحل تكوين القيم</a:t>
            </a:r>
          </a:p>
        </p:txBody>
      </p:sp>
    </p:spTree>
    <p:extLst>
      <p:ext uri="{BB962C8B-B14F-4D97-AF65-F5344CB8AC3E}">
        <p14:creationId xmlns:p14="http://schemas.microsoft.com/office/powerpoint/2010/main" val="6613918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58536" y="1158241"/>
            <a:ext cx="10833463" cy="5538650"/>
          </a:xfrm>
        </p:spPr>
        <p:txBody>
          <a:bodyPr>
            <a:normAutofit/>
          </a:bodyPr>
          <a:lstStyle/>
          <a:p>
            <a:pPr algn="r"/>
            <a:r>
              <a:rPr lang="ar-EG" sz="3600" dirty="0" smtClean="0">
                <a:latin typeface="Impact" panose="020B0806030902050204" pitchFamily="34" charset="0"/>
                <a:cs typeface="PT Bold Heading" panose="02010400000000000000" pitchFamily="2" charset="-78"/>
              </a:rPr>
              <a:t>عندما تختار القيمة كهدف تربوي ينبغي إيقاظ إحساس المتعلم بها وذلك بعرض القيمة بشكل يسترعي انتباه المتعلم وإثارة الرغبة في نفسه؛ مما يعزز استجاباته الإيجابية نحو تعلم القيمة واستيعابها.</a:t>
            </a:r>
          </a:p>
          <a:p>
            <a:pPr algn="r"/>
            <a:r>
              <a:rPr lang="ar-EG" sz="3600" u="sng" dirty="0" smtClean="0">
                <a:solidFill>
                  <a:srgbClr val="FF0000"/>
                </a:solidFill>
                <a:latin typeface="Impact" panose="020B0806030902050204" pitchFamily="34" charset="0"/>
                <a:cs typeface="PT Bold Heading" panose="02010400000000000000" pitchFamily="2" charset="-78"/>
              </a:rPr>
              <a:t>مثال</a:t>
            </a:r>
            <a:r>
              <a:rPr lang="ar-EG" sz="3600" dirty="0" smtClean="0">
                <a:latin typeface="Impact" panose="020B0806030902050204" pitchFamily="34" charset="0"/>
                <a:cs typeface="PT Bold Heading" panose="02010400000000000000" pitchFamily="2" charset="-78"/>
              </a:rPr>
              <a:t>: </a:t>
            </a:r>
            <a:r>
              <a:rPr lang="ar-EG" sz="3600" dirty="0" smtClean="0">
                <a:solidFill>
                  <a:srgbClr val="FF0000"/>
                </a:solidFill>
                <a:latin typeface="Impact" panose="020B0806030902050204" pitchFamily="34" charset="0"/>
                <a:cs typeface="PT Bold Heading" panose="02010400000000000000" pitchFamily="2" charset="-78"/>
              </a:rPr>
              <a:t>قيمة الصدق </a:t>
            </a:r>
            <a:r>
              <a:rPr lang="ar-EG" sz="3600" dirty="0" smtClean="0">
                <a:latin typeface="Impact" panose="020B0806030902050204" pitchFamily="34" charset="0"/>
                <a:cs typeface="PT Bold Heading" panose="02010400000000000000" pitchFamily="2" charset="-78"/>
              </a:rPr>
              <a:t>يمكن إكسابها للأطفال عن طريق سرد قصة ما او مثال أو موضوع أو درس لبيان أهمية الصدق، وبمرور الوقت سيكون لديهم الوعي بأهمية الصدق وكيفية الالتزام به</a:t>
            </a:r>
            <a:endParaRPr lang="ar-EG" sz="36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524000" y="138295"/>
            <a:ext cx="9144000" cy="1019946"/>
          </a:xfrm>
        </p:spPr>
        <p:txBody>
          <a:bodyPr>
            <a:normAutofit/>
          </a:bodyPr>
          <a:lstStyle/>
          <a:p>
            <a:r>
              <a:rPr lang="ar-EG" sz="3200" dirty="0" smtClean="0">
                <a:solidFill>
                  <a:srgbClr val="FF0000"/>
                </a:solidFill>
                <a:latin typeface="Impact" panose="020B0806030902050204" pitchFamily="34" charset="0"/>
                <a:cs typeface="PT Bold Heading" panose="02010400000000000000" pitchFamily="2" charset="-78"/>
              </a:rPr>
              <a:t>مراحل </a:t>
            </a:r>
            <a:r>
              <a:rPr lang="ar-EG" sz="3200" dirty="0">
                <a:solidFill>
                  <a:srgbClr val="FF0000"/>
                </a:solidFill>
                <a:latin typeface="Impact" panose="020B0806030902050204" pitchFamily="34" charset="0"/>
                <a:cs typeface="PT Bold Heading" panose="02010400000000000000" pitchFamily="2" charset="-78"/>
              </a:rPr>
              <a:t>تكوين </a:t>
            </a:r>
            <a:r>
              <a:rPr lang="ar-EG" sz="3200" dirty="0" smtClean="0">
                <a:solidFill>
                  <a:srgbClr val="FF0000"/>
                </a:solidFill>
                <a:latin typeface="Impact" panose="020B0806030902050204" pitchFamily="34" charset="0"/>
                <a:cs typeface="PT Bold Heading" panose="02010400000000000000" pitchFamily="2" charset="-78"/>
              </a:rPr>
              <a:t>القيم</a:t>
            </a:r>
            <a:br>
              <a:rPr lang="ar-EG" sz="3200" dirty="0" smtClean="0">
                <a:solidFill>
                  <a:srgbClr val="FF0000"/>
                </a:solidFill>
                <a:latin typeface="Impact" panose="020B0806030902050204" pitchFamily="34" charset="0"/>
                <a:cs typeface="PT Bold Heading" panose="02010400000000000000" pitchFamily="2" charset="-78"/>
              </a:rPr>
            </a:br>
            <a:r>
              <a:rPr lang="ar-EG" sz="3200" dirty="0" smtClean="0">
                <a:solidFill>
                  <a:srgbClr val="FF0000"/>
                </a:solidFill>
                <a:latin typeface="Impact" panose="020B0806030902050204" pitchFamily="34" charset="0"/>
                <a:cs typeface="PT Bold Heading" panose="02010400000000000000" pitchFamily="2" charset="-78"/>
              </a:rPr>
              <a:t>1-- </a:t>
            </a:r>
            <a:r>
              <a:rPr lang="ar-EG" sz="3200" dirty="0">
                <a:solidFill>
                  <a:srgbClr val="FF0000"/>
                </a:solidFill>
                <a:latin typeface="Impact" panose="020B0806030902050204" pitchFamily="34" charset="0"/>
                <a:cs typeface="PT Bold Heading" panose="02010400000000000000" pitchFamily="2" charset="-78"/>
              </a:rPr>
              <a:t>جذب انتباه المتعلم نحو القيمة</a:t>
            </a:r>
          </a:p>
        </p:txBody>
      </p:sp>
    </p:spTree>
    <p:extLst>
      <p:ext uri="{BB962C8B-B14F-4D97-AF65-F5344CB8AC3E}">
        <p14:creationId xmlns:p14="http://schemas.microsoft.com/office/powerpoint/2010/main" val="25154943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24000" y="1266092"/>
            <a:ext cx="9835662" cy="3991708"/>
          </a:xfrm>
        </p:spPr>
        <p:txBody>
          <a:bodyPr>
            <a:normAutofit/>
          </a:bodyPr>
          <a:lstStyle/>
          <a:p>
            <a:pPr algn="r"/>
            <a:r>
              <a:rPr lang="ar-EG" sz="4000" dirty="0" smtClean="0">
                <a:latin typeface="Impact" panose="020B0806030902050204" pitchFamily="34" charset="0"/>
                <a:cs typeface="PT Bold Heading" panose="02010400000000000000" pitchFamily="2" charset="-78"/>
              </a:rPr>
              <a:t>في هذه المرحلة تستمر الاستجابة لدرجة تجعل الآخرين يميزون القيمة في الشخص، ويكون سلوكا ثابتا وملتزما، وهذا يعني أن القيمة أصبحت مترسخة وعميقة لدى الفرد، وصارت تسيطر على سلوكه.</a:t>
            </a:r>
            <a:endParaRPr lang="ar-EG" sz="40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463041" y="130630"/>
            <a:ext cx="8917576" cy="949233"/>
          </a:xfrm>
        </p:spPr>
        <p:txBody>
          <a:bodyPr>
            <a:noAutofit/>
          </a:bodyPr>
          <a:lstStyle/>
          <a:p>
            <a:r>
              <a:rPr lang="ar-EG" sz="3600" dirty="0" smtClean="0">
                <a:solidFill>
                  <a:srgbClr val="FF0000"/>
                </a:solidFill>
                <a:latin typeface="Impact" panose="020B0806030902050204" pitchFamily="34" charset="0"/>
                <a:cs typeface="PT Bold Heading" panose="02010400000000000000" pitchFamily="2" charset="-78"/>
              </a:rPr>
              <a:t/>
            </a:r>
            <a:br>
              <a:rPr lang="ar-EG" sz="3600" dirty="0" smtClean="0">
                <a:solidFill>
                  <a:srgbClr val="FF0000"/>
                </a:solidFill>
                <a:latin typeface="Impact" panose="020B0806030902050204" pitchFamily="34" charset="0"/>
                <a:cs typeface="PT Bold Heading" panose="02010400000000000000" pitchFamily="2" charset="-78"/>
              </a:rPr>
            </a:br>
            <a:r>
              <a:rPr lang="ar-EG" sz="3600" dirty="0">
                <a:latin typeface="Impact" panose="020B0806030902050204" pitchFamily="34" charset="0"/>
                <a:cs typeface="PT Bold Heading" panose="02010400000000000000" pitchFamily="2" charset="-78"/>
              </a:rPr>
              <a:t/>
            </a:r>
            <a:br>
              <a:rPr lang="ar-EG" sz="3600" dirty="0">
                <a:latin typeface="Impact" panose="020B0806030902050204" pitchFamily="34" charset="0"/>
                <a:cs typeface="PT Bold Heading" panose="02010400000000000000" pitchFamily="2" charset="-78"/>
              </a:rPr>
            </a:br>
            <a:r>
              <a:rPr lang="ar-EG" sz="3600" dirty="0">
                <a:solidFill>
                  <a:srgbClr val="FF0000"/>
                </a:solidFill>
                <a:latin typeface="Impact" panose="020B0806030902050204" pitchFamily="34" charset="0"/>
                <a:cs typeface="PT Bold Heading" panose="02010400000000000000" pitchFamily="2" charset="-78"/>
              </a:rPr>
              <a:t>مراحل تكوين القيم</a:t>
            </a:r>
            <a:br>
              <a:rPr lang="ar-EG" sz="36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2</a:t>
            </a:r>
            <a:r>
              <a:rPr lang="ar-EG" sz="3600" dirty="0" smtClean="0">
                <a:latin typeface="Impact" panose="020B0806030902050204" pitchFamily="34" charset="0"/>
                <a:cs typeface="PT Bold Heading" panose="02010400000000000000" pitchFamily="2" charset="-78"/>
              </a:rPr>
              <a:t>- </a:t>
            </a:r>
            <a:r>
              <a:rPr lang="ar-EG" sz="3600" dirty="0">
                <a:solidFill>
                  <a:srgbClr val="FF0000"/>
                </a:solidFill>
                <a:latin typeface="Impact" panose="020B0806030902050204" pitchFamily="34" charset="0"/>
                <a:cs typeface="PT Bold Heading" panose="02010400000000000000" pitchFamily="2" charset="-78"/>
              </a:rPr>
              <a:t>تقبل القيمة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281405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1489166"/>
            <a:ext cx="12192000" cy="5368834"/>
          </a:xfrm>
        </p:spPr>
        <p:txBody>
          <a:bodyPr>
            <a:noAutofit/>
          </a:bodyPr>
          <a:lstStyle/>
          <a:p>
            <a:pPr algn="r"/>
            <a:r>
              <a:rPr lang="ar-SA" sz="3200" b="1" dirty="0">
                <a:cs typeface="PT Bold Heading" panose="02010400000000000000" pitchFamily="2" charset="-78"/>
              </a:rPr>
              <a:t>تعد القيم هي الضابط والمعيار </a:t>
            </a:r>
            <a:r>
              <a:rPr lang="ar-SA" sz="3200" b="1" dirty="0" err="1">
                <a:cs typeface="PT Bold Heading" panose="02010400000000000000" pitchFamily="2" charset="-78"/>
              </a:rPr>
              <a:t>الأساسى</a:t>
            </a:r>
            <a:r>
              <a:rPr lang="ar-SA" sz="3200" b="1" dirty="0">
                <a:cs typeface="PT Bold Heading" panose="02010400000000000000" pitchFamily="2" charset="-78"/>
              </a:rPr>
              <a:t> للسلوك </a:t>
            </a:r>
            <a:r>
              <a:rPr lang="ar-SA" sz="3200" b="1" dirty="0" err="1">
                <a:cs typeface="PT Bold Heading" panose="02010400000000000000" pitchFamily="2" charset="-78"/>
              </a:rPr>
              <a:t>الفردى</a:t>
            </a:r>
            <a:r>
              <a:rPr lang="ar-SA" sz="3200" b="1" dirty="0">
                <a:cs typeface="PT Bold Heading" panose="02010400000000000000" pitchFamily="2" charset="-78"/>
              </a:rPr>
              <a:t> </a:t>
            </a:r>
            <a:r>
              <a:rPr lang="ar-SA" sz="3200" b="1" dirty="0" err="1">
                <a:cs typeface="PT Bold Heading" panose="02010400000000000000" pitchFamily="2" charset="-78"/>
              </a:rPr>
              <a:t>والاجتماعى</a:t>
            </a:r>
            <a:r>
              <a:rPr lang="ar-SA" sz="3200" b="1" dirty="0">
                <a:cs typeface="PT Bold Heading" panose="02010400000000000000" pitchFamily="2" charset="-78"/>
              </a:rPr>
              <a:t>، ولا يمكن تحديد الأهداف التربوية لتكون معبرة عن طبيعة الإنسان وطبيعة المجتمع إلا عن طريق القيم, الأمر الذي يؤكد الحاجة إلى المسئولية المشتركة </a:t>
            </a:r>
            <a:r>
              <a:rPr lang="ar-SA" sz="3200" b="1" dirty="0" err="1">
                <a:cs typeface="PT Bold Heading" panose="02010400000000000000" pitchFamily="2" charset="-78"/>
              </a:rPr>
              <a:t>فى</a:t>
            </a:r>
            <a:r>
              <a:rPr lang="ar-SA" sz="3200" b="1" dirty="0">
                <a:cs typeface="PT Bold Heading" panose="02010400000000000000" pitchFamily="2" charset="-78"/>
              </a:rPr>
              <a:t> تعميق القيم وتنميتها لدى الشباب، عن طريق التخطيط والتنسيق بين كافة مؤسسات المجتمع، لكى لا تكرر مؤسسة أو هيئة ما تفعله المؤسسات الأخرى0 </a:t>
            </a:r>
            <a:endParaRPr lang="en-US" sz="3200" dirty="0">
              <a:cs typeface="PT Bold Heading" panose="02010400000000000000" pitchFamily="2" charset="-78"/>
            </a:endParaRPr>
          </a:p>
          <a:p>
            <a:pPr algn="r"/>
            <a:r>
              <a:rPr lang="ar-SA" sz="3200" b="1" dirty="0">
                <a:cs typeface="PT Bold Heading" panose="02010400000000000000" pitchFamily="2" charset="-78"/>
              </a:rPr>
              <a:t>	كما ترتب قيم الفرد أو المجتمع تبعاً لأفضليتها ومستوى أهميتها وتقديرها، بحيث تسبق القيمة الأعظم أهمية, ثم </a:t>
            </a:r>
            <a:r>
              <a:rPr lang="ar-SA" sz="3200" b="1" dirty="0" err="1">
                <a:cs typeface="PT Bold Heading" panose="02010400000000000000" pitchFamily="2" charset="-78"/>
              </a:rPr>
              <a:t>التى</a:t>
            </a:r>
            <a:r>
              <a:rPr lang="ar-SA" sz="3200" b="1" dirty="0">
                <a:cs typeface="PT Bold Heading" panose="02010400000000000000" pitchFamily="2" charset="-78"/>
              </a:rPr>
              <a:t> </a:t>
            </a:r>
            <a:r>
              <a:rPr lang="ar-SA" sz="3200" b="1" dirty="0" err="1">
                <a:cs typeface="PT Bold Heading" panose="02010400000000000000" pitchFamily="2" charset="-78"/>
              </a:rPr>
              <a:t>تليها،أي</a:t>
            </a:r>
            <a:r>
              <a:rPr lang="ar-SA" sz="3200" b="1" dirty="0">
                <a:cs typeface="PT Bold Heading" panose="02010400000000000000" pitchFamily="2" charset="-78"/>
              </a:rPr>
              <a:t> ترتيب هذه القيم لدي الشباب طبقا لأولويتها لديهم 0وبالتالى تأتى الثقافة الخاصة بالشباب </a:t>
            </a:r>
            <a:r>
              <a:rPr lang="ar-SA" sz="3200" b="1" dirty="0" err="1">
                <a:cs typeface="PT Bold Heading" panose="02010400000000000000" pitchFamily="2" charset="-78"/>
              </a:rPr>
              <a:t>فى</a:t>
            </a:r>
            <a:r>
              <a:rPr lang="ar-SA" sz="3200" b="1" dirty="0">
                <a:cs typeface="PT Bold Heading" panose="02010400000000000000" pitchFamily="2" charset="-78"/>
              </a:rPr>
              <a:t> الوقت </a:t>
            </a:r>
            <a:r>
              <a:rPr lang="ar-SA" sz="3200" b="1" dirty="0" err="1">
                <a:cs typeface="PT Bold Heading" panose="02010400000000000000" pitchFamily="2" charset="-78"/>
              </a:rPr>
              <a:t>الحالى</a:t>
            </a:r>
            <a:r>
              <a:rPr lang="ar-SA" sz="3200" b="1" dirty="0">
                <a:cs typeface="PT Bold Heading" panose="02010400000000000000" pitchFamily="2" charset="-78"/>
              </a:rPr>
              <a:t> كاستجابة لمتغيرات محلية وعالمية, وذلك برفض القيم السائدة عبر أشكال وصور بديلة للتعبير </a:t>
            </a:r>
            <a:r>
              <a:rPr lang="ar-SA" sz="3200" b="1" dirty="0" err="1">
                <a:cs typeface="PT Bold Heading" panose="02010400000000000000" pitchFamily="2" charset="-78"/>
              </a:rPr>
              <a:t>الثقافى</a:t>
            </a:r>
            <a:r>
              <a:rPr lang="ar-SA" sz="3200" b="1" dirty="0">
                <a:cs typeface="PT Bold Heading" panose="02010400000000000000" pitchFamily="2" charset="-78"/>
              </a:rPr>
              <a:t>، وهو ما يمثل استجابة لمطالب من ينتمى إليها، فالخروج من ثقافة والركون لأخرى يؤدى بالشباب للثورة على المعايير والقيم السائدة ومحاولة للاستقلال عن سلطة ونمط حياة المجتمع، لخلق نوع خاص من اللغة والقيم والتصرفات والسلوكيات وهو ما يطلق عليه الصراع الثقافي.</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454331" y="321175"/>
            <a:ext cx="9144000" cy="1019946"/>
          </a:xfrm>
        </p:spPr>
        <p:txBody>
          <a:bodyPr>
            <a:normAutofit/>
          </a:bodyPr>
          <a:lstStyle/>
          <a:p>
            <a:r>
              <a:rPr lang="ar-SA" sz="4800" dirty="0" smtClean="0">
                <a:solidFill>
                  <a:srgbClr val="FF0000"/>
                </a:solidFill>
                <a:latin typeface="Impact" panose="020B0806030902050204" pitchFamily="34" charset="0"/>
                <a:ea typeface="+mn-ea"/>
                <a:cs typeface="PT Bold Heading" panose="02010400000000000000" pitchFamily="2" charset="-78"/>
              </a:rPr>
              <a:t>تمهيد</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31033702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37492" y="1351001"/>
            <a:ext cx="10117015" cy="3885865"/>
          </a:xfrm>
        </p:spPr>
        <p:txBody>
          <a:bodyPr>
            <a:normAutofit/>
          </a:bodyPr>
          <a:lstStyle/>
          <a:p>
            <a:r>
              <a:rPr lang="ar-EG" sz="4000" dirty="0" smtClean="0">
                <a:latin typeface="Impact" panose="020B0806030902050204" pitchFamily="34" charset="0"/>
                <a:cs typeface="PT Bold Heading" panose="02010400000000000000" pitchFamily="2" charset="-78"/>
              </a:rPr>
              <a:t>في هذه المرحلة يصبح الفرد ملتزما بالقيمة لدرجة تجعله يسعى وراءها ويريدها، فيبدأ بالدعوة والترويج لها كأن يشجع غيره على الصدق ويدعوه للالتزام به، ويكتب ما يشعر به تجاهها.</a:t>
            </a:r>
            <a:endParaRPr lang="ar-EG" sz="40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524000" y="331055"/>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4800" dirty="0">
                <a:solidFill>
                  <a:srgbClr val="FF0000"/>
                </a:solidFill>
                <a:latin typeface="Impact" panose="020B0806030902050204" pitchFamily="34" charset="0"/>
                <a:cs typeface="PT Bold Heading" panose="02010400000000000000" pitchFamily="2" charset="-78"/>
              </a:rPr>
              <a:t>مراحل تكوين القيم</a:t>
            </a:r>
            <a:br>
              <a:rPr lang="ar-EG" sz="4800" dirty="0">
                <a:solidFill>
                  <a:srgbClr val="FF0000"/>
                </a:solidFill>
                <a:latin typeface="Impact" panose="020B0806030902050204" pitchFamily="34" charset="0"/>
                <a:cs typeface="PT Bold Heading" panose="02010400000000000000" pitchFamily="2" charset="-78"/>
              </a:rPr>
            </a:br>
            <a:r>
              <a:rPr lang="ar-EG" sz="4800" dirty="0">
                <a:solidFill>
                  <a:srgbClr val="FF0000"/>
                </a:solidFill>
                <a:latin typeface="Impact" panose="020B0806030902050204" pitchFamily="34" charset="0"/>
                <a:cs typeface="PT Bold Heading" panose="02010400000000000000" pitchFamily="2" charset="-78"/>
              </a:rPr>
              <a:t>3- تفضيل القيمة</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41462488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37492" y="1351001"/>
            <a:ext cx="10117015" cy="3885865"/>
          </a:xfrm>
        </p:spPr>
        <p:txBody>
          <a:bodyPr>
            <a:normAutofit/>
          </a:bodyPr>
          <a:lstStyle/>
          <a:p>
            <a:r>
              <a:rPr lang="ar-EG" sz="4000" dirty="0" smtClean="0">
                <a:latin typeface="Impact" panose="020B0806030902050204" pitchFamily="34" charset="0"/>
                <a:cs typeface="PT Bold Heading" panose="02010400000000000000" pitchFamily="2" charset="-78"/>
              </a:rPr>
              <a:t>هنا يصل الفرد إلى مرحلة عالية من اليقين وبالتالي الاقتناع التام والتقبل الوجداني الكامل، فيلتزم تماما بالقيمة ويبحث عن الأفراد الذين يؤمنون بها</a:t>
            </a:r>
            <a:endParaRPr lang="ar-EG" sz="40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524000" y="331055"/>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4800" dirty="0">
                <a:solidFill>
                  <a:srgbClr val="FF0000"/>
                </a:solidFill>
                <a:latin typeface="Impact" panose="020B0806030902050204" pitchFamily="34" charset="0"/>
                <a:cs typeface="PT Bold Heading" panose="02010400000000000000" pitchFamily="2" charset="-78"/>
              </a:rPr>
              <a:t>مراحل تكوين القيم</a:t>
            </a:r>
            <a:br>
              <a:rPr lang="ar-EG" sz="4800" dirty="0">
                <a:solidFill>
                  <a:srgbClr val="FF0000"/>
                </a:solidFill>
                <a:latin typeface="Impact" panose="020B0806030902050204" pitchFamily="34" charset="0"/>
                <a:cs typeface="PT Bold Heading" panose="02010400000000000000" pitchFamily="2" charset="-78"/>
              </a:rPr>
            </a:br>
            <a:r>
              <a:rPr lang="ar-EG" sz="4800" dirty="0" smtClean="0">
                <a:solidFill>
                  <a:srgbClr val="FF0000"/>
                </a:solidFill>
                <a:latin typeface="Impact" panose="020B0806030902050204" pitchFamily="34" charset="0"/>
                <a:cs typeface="PT Bold Heading" panose="02010400000000000000" pitchFamily="2" charset="-78"/>
              </a:rPr>
              <a:t>4- </a:t>
            </a:r>
            <a:r>
              <a:rPr lang="ar-EG" sz="4800" dirty="0">
                <a:solidFill>
                  <a:srgbClr val="FF0000"/>
                </a:solidFill>
                <a:latin typeface="Impact" panose="020B0806030902050204" pitchFamily="34" charset="0"/>
                <a:cs typeface="PT Bold Heading" panose="02010400000000000000" pitchFamily="2" charset="-78"/>
              </a:rPr>
              <a:t>الالتزام</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3417584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37492" y="1351001"/>
            <a:ext cx="10117015" cy="3885865"/>
          </a:xfrm>
        </p:spPr>
        <p:txBody>
          <a:bodyPr>
            <a:normAutofit fontScale="92500" lnSpcReduction="10000"/>
          </a:bodyPr>
          <a:lstStyle/>
          <a:p>
            <a:pPr algn="r"/>
            <a:r>
              <a:rPr lang="ar-EG" sz="4000" dirty="0" smtClean="0">
                <a:solidFill>
                  <a:srgbClr val="FF0000"/>
                </a:solidFill>
                <a:latin typeface="Impact" panose="020B0806030902050204" pitchFamily="34" charset="0"/>
                <a:cs typeface="PT Bold Heading" panose="02010400000000000000" pitchFamily="2" charset="-78"/>
              </a:rPr>
              <a:t>ويقصد به </a:t>
            </a:r>
            <a:r>
              <a:rPr lang="ar-EG" sz="4000" dirty="0" smtClean="0">
                <a:latin typeface="Impact" panose="020B0806030902050204" pitchFamily="34" charset="0"/>
                <a:cs typeface="PT Bold Heading" panose="02010400000000000000" pitchFamily="2" charset="-78"/>
              </a:rPr>
              <a:t>ترتيب القيم في نظام معين ؛ لأنه عندما يتمثل القيم بصورة متتابعة فإنه يواجه مواقف ذات علاقة بأكثر من قيمة واحدة، وهنا يظهر أنه لابد من التنظيم والذي يتمثل في:</a:t>
            </a:r>
          </a:p>
          <a:p>
            <a:pPr marL="571500" indent="-571500" algn="r">
              <a:buFontTx/>
              <a:buChar char="-"/>
            </a:pPr>
            <a:r>
              <a:rPr lang="ar-EG" sz="4000" dirty="0" smtClean="0">
                <a:latin typeface="Impact" panose="020B0806030902050204" pitchFamily="34" charset="0"/>
                <a:cs typeface="PT Bold Heading" panose="02010400000000000000" pitchFamily="2" charset="-78"/>
              </a:rPr>
              <a:t>تثبيت القيم في نظام واحد</a:t>
            </a:r>
          </a:p>
          <a:p>
            <a:pPr marL="571500" indent="-571500" algn="r">
              <a:buFontTx/>
              <a:buChar char="-"/>
            </a:pPr>
            <a:r>
              <a:rPr lang="ar-EG" sz="4000" dirty="0" smtClean="0">
                <a:latin typeface="Impact" panose="020B0806030902050204" pitchFamily="34" charset="0"/>
                <a:cs typeface="PT Bold Heading" panose="02010400000000000000" pitchFamily="2" charset="-78"/>
              </a:rPr>
              <a:t>تحديد العلاقات المتبادلة بينهما</a:t>
            </a:r>
          </a:p>
          <a:p>
            <a:pPr marL="571500" indent="-571500" algn="r">
              <a:buFontTx/>
              <a:buChar char="-"/>
            </a:pPr>
            <a:r>
              <a:rPr lang="ar-EG" sz="4000" dirty="0" smtClean="0">
                <a:latin typeface="Impact" panose="020B0806030902050204" pitchFamily="34" charset="0"/>
                <a:cs typeface="PT Bold Heading" panose="02010400000000000000" pitchFamily="2" charset="-78"/>
              </a:rPr>
              <a:t>إنشاء قيم مسيطرة متغلغلة أو حاكمة</a:t>
            </a:r>
            <a:endParaRPr lang="ar-EG" sz="40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524000" y="331055"/>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4800" dirty="0">
                <a:solidFill>
                  <a:srgbClr val="FF0000"/>
                </a:solidFill>
                <a:latin typeface="Impact" panose="020B0806030902050204" pitchFamily="34" charset="0"/>
                <a:cs typeface="PT Bold Heading" panose="02010400000000000000" pitchFamily="2" charset="-78"/>
              </a:rPr>
              <a:t>مراحل تكوين القيم</a:t>
            </a:r>
            <a:br>
              <a:rPr lang="ar-EG" sz="4800" dirty="0">
                <a:solidFill>
                  <a:srgbClr val="FF0000"/>
                </a:solidFill>
                <a:latin typeface="Impact" panose="020B0806030902050204" pitchFamily="34" charset="0"/>
                <a:cs typeface="PT Bold Heading" panose="02010400000000000000" pitchFamily="2" charset="-78"/>
              </a:rPr>
            </a:br>
            <a:r>
              <a:rPr lang="ar-EG" sz="4800" dirty="0" smtClean="0">
                <a:solidFill>
                  <a:srgbClr val="FF0000"/>
                </a:solidFill>
                <a:latin typeface="Impact" panose="020B0806030902050204" pitchFamily="34" charset="0"/>
                <a:cs typeface="PT Bold Heading" panose="02010400000000000000" pitchFamily="2" charset="-78"/>
              </a:rPr>
              <a:t>5- </a:t>
            </a:r>
            <a:r>
              <a:rPr lang="ar-EG" sz="4800" dirty="0">
                <a:solidFill>
                  <a:srgbClr val="FF0000"/>
                </a:solidFill>
                <a:latin typeface="Impact" panose="020B0806030902050204" pitchFamily="34" charset="0"/>
                <a:cs typeface="PT Bold Heading" panose="02010400000000000000" pitchFamily="2" charset="-78"/>
              </a:rPr>
              <a:t>التنظيم</a:t>
            </a:r>
          </a:p>
        </p:txBody>
      </p:sp>
    </p:spTree>
    <p:extLst>
      <p:ext uri="{BB962C8B-B14F-4D97-AF65-F5344CB8AC3E}">
        <p14:creationId xmlns:p14="http://schemas.microsoft.com/office/powerpoint/2010/main" val="41514867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37492" y="1351001"/>
            <a:ext cx="10117015" cy="3885865"/>
          </a:xfrm>
        </p:spPr>
        <p:txBody>
          <a:bodyPr>
            <a:normAutofit/>
          </a:bodyPr>
          <a:lstStyle/>
          <a:p>
            <a:pPr algn="r"/>
            <a:r>
              <a:rPr lang="ar-EG" sz="4000" dirty="0" smtClean="0">
                <a:solidFill>
                  <a:srgbClr val="FF0000"/>
                </a:solidFill>
                <a:latin typeface="Impact" panose="020B0806030902050204" pitchFamily="34" charset="0"/>
                <a:cs typeface="PT Bold Heading" panose="02010400000000000000" pitchFamily="2" charset="-78"/>
              </a:rPr>
              <a:t>ويقصد به </a:t>
            </a:r>
            <a:r>
              <a:rPr lang="ar-EG" sz="4000" dirty="0" smtClean="0">
                <a:latin typeface="Impact" panose="020B0806030902050204" pitchFamily="34" charset="0"/>
                <a:cs typeface="PT Bold Heading" panose="02010400000000000000" pitchFamily="2" charset="-78"/>
              </a:rPr>
              <a:t>أن الفرد صار متميزا ، حيث أصبح تصرفه السلوكي مرتبطا بتلك القيم التي أصبحت جزءا من سلوكه الشخصي، وهنا يكون المتعلم قد دمج قيمه وأفكاره واتجاهاته من وجهة نظر متكاملة، وتشكل لديه توجها سلوكيا أساسيا يمكنه من التحكم في العالم المحيط به بثبات وفاعلية.</a:t>
            </a:r>
            <a:endParaRPr lang="ar-EG" sz="40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207476" y="331055"/>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4800" dirty="0">
                <a:latin typeface="Impact" panose="020B0806030902050204" pitchFamily="34" charset="0"/>
                <a:cs typeface="PT Bold Heading" panose="02010400000000000000" pitchFamily="2" charset="-78"/>
              </a:rPr>
              <a:t/>
            </a:r>
            <a:br>
              <a:rPr lang="ar-EG" sz="4800" dirty="0">
                <a:latin typeface="Impact" panose="020B0806030902050204" pitchFamily="34" charset="0"/>
                <a:cs typeface="PT Bold Heading" panose="02010400000000000000" pitchFamily="2" charset="-78"/>
              </a:rPr>
            </a:br>
            <a:r>
              <a:rPr lang="ar-EG" sz="4000" dirty="0">
                <a:solidFill>
                  <a:srgbClr val="FF0000"/>
                </a:solidFill>
                <a:latin typeface="Impact" panose="020B0806030902050204" pitchFamily="34" charset="0"/>
                <a:cs typeface="PT Bold Heading" panose="02010400000000000000" pitchFamily="2" charset="-78"/>
              </a:rPr>
              <a:t>مراحل تكوين </a:t>
            </a:r>
            <a:r>
              <a:rPr lang="ar-EG" sz="4000" dirty="0" smtClean="0">
                <a:solidFill>
                  <a:srgbClr val="FF0000"/>
                </a:solidFill>
                <a:latin typeface="Impact" panose="020B0806030902050204" pitchFamily="34" charset="0"/>
                <a:cs typeface="PT Bold Heading" panose="02010400000000000000" pitchFamily="2" charset="-78"/>
              </a:rPr>
              <a:t>القيم</a:t>
            </a:r>
            <a:br>
              <a:rPr lang="ar-EG" sz="4000" dirty="0" smtClean="0">
                <a:solidFill>
                  <a:srgbClr val="FF0000"/>
                </a:solidFill>
                <a:latin typeface="Impact" panose="020B0806030902050204" pitchFamily="34" charset="0"/>
                <a:cs typeface="PT Bold Heading" panose="02010400000000000000" pitchFamily="2" charset="-78"/>
              </a:rPr>
            </a:br>
            <a:r>
              <a:rPr lang="ar-EG" sz="4000" dirty="0" smtClean="0">
                <a:solidFill>
                  <a:srgbClr val="FF0000"/>
                </a:solidFill>
                <a:latin typeface="Impact" panose="020B0806030902050204" pitchFamily="34" charset="0"/>
                <a:cs typeface="PT Bold Heading" panose="02010400000000000000" pitchFamily="2" charset="-78"/>
              </a:rPr>
              <a:t> </a:t>
            </a:r>
            <a:r>
              <a:rPr lang="ar-EG" sz="4000" dirty="0">
                <a:solidFill>
                  <a:srgbClr val="FF0000"/>
                </a:solidFill>
                <a:latin typeface="Impact" panose="020B0806030902050204" pitchFamily="34" charset="0"/>
                <a:cs typeface="PT Bold Heading" panose="02010400000000000000" pitchFamily="2" charset="-78"/>
              </a:rPr>
              <a:t>6- التمييز</a:t>
            </a:r>
          </a:p>
        </p:txBody>
      </p:sp>
    </p:spTree>
    <p:extLst>
      <p:ext uri="{BB962C8B-B14F-4D97-AF65-F5344CB8AC3E}">
        <p14:creationId xmlns:p14="http://schemas.microsoft.com/office/powerpoint/2010/main" val="28849503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4504" y="984069"/>
            <a:ext cx="11965576" cy="5738948"/>
          </a:xfrm>
        </p:spPr>
        <p:txBody>
          <a:bodyPr>
            <a:normAutofit fontScale="77500" lnSpcReduction="20000"/>
          </a:bodyPr>
          <a:lstStyle/>
          <a:p>
            <a:pPr algn="r" fontAlgn="base"/>
            <a:r>
              <a:rPr lang="ar-EG" sz="3600" dirty="0">
                <a:solidFill>
                  <a:srgbClr val="FF0000"/>
                </a:solidFill>
                <a:latin typeface="Impact" panose="020B0806030902050204" pitchFamily="34" charset="0"/>
                <a:cs typeface="PT Bold Heading" panose="02010400000000000000" pitchFamily="2" charset="-78"/>
              </a:rPr>
              <a:t>1- </a:t>
            </a:r>
            <a:r>
              <a:rPr lang="ar-EG" sz="3600" dirty="0" smtClean="0">
                <a:solidFill>
                  <a:srgbClr val="FF0000"/>
                </a:solidFill>
                <a:latin typeface="Impact" panose="020B0806030902050204" pitchFamily="34" charset="0"/>
                <a:cs typeface="PT Bold Heading" panose="02010400000000000000" pitchFamily="2" charset="-78"/>
              </a:rPr>
              <a:t>الحب:</a:t>
            </a:r>
            <a:r>
              <a:rPr lang="ar-EG" sz="3600" dirty="0">
                <a:latin typeface="Impact" panose="020B0806030902050204" pitchFamily="34" charset="0"/>
                <a:cs typeface="PT Bold Heading" panose="02010400000000000000" pitchFamily="2" charset="-78"/>
              </a:rPr>
              <a:t> ما ينال المربى شيئا بمثل ما يناله بالحب </a:t>
            </a:r>
            <a:r>
              <a:rPr lang="ar-EG" sz="3600" dirty="0" smtClean="0">
                <a:latin typeface="Impact" panose="020B0806030902050204" pitchFamily="34" charset="0"/>
                <a:cs typeface="PT Bold Heading" panose="02010400000000000000" pitchFamily="2" charset="-78"/>
              </a:rPr>
              <a:t>فالأب الذى يحتضن </a:t>
            </a:r>
            <a:r>
              <a:rPr lang="ar-EG" sz="3600" dirty="0">
                <a:latin typeface="Impact" panose="020B0806030902050204" pitchFamily="34" charset="0"/>
                <a:cs typeface="PT Bold Heading" panose="02010400000000000000" pitchFamily="2" charset="-78"/>
              </a:rPr>
              <a:t>ابنه ويقبله ويردد له (انا احبك)فانه بهذا يحبب ابنه فيه فتكون اذان الطفل صاغيه لما يقوله الاب بل ويسعى الطفل </a:t>
            </a:r>
            <a:r>
              <a:rPr lang="ar-EG" sz="3600" dirty="0" err="1">
                <a:latin typeface="Impact" panose="020B0806030902050204" pitchFamily="34" charset="0"/>
                <a:cs typeface="PT Bold Heading" panose="02010400000000000000" pitchFamily="2" charset="-78"/>
              </a:rPr>
              <a:t>فى</a:t>
            </a:r>
            <a:r>
              <a:rPr lang="ar-EG" sz="3600" dirty="0">
                <a:latin typeface="Impact" panose="020B0806030902050204" pitchFamily="34" charset="0"/>
                <a:cs typeface="PT Bold Heading" panose="02010400000000000000" pitchFamily="2" charset="-78"/>
              </a:rPr>
              <a:t> ارضاء ابيه ومن ثم يبدأ </a:t>
            </a:r>
            <a:r>
              <a:rPr lang="ar-EG" sz="3600" dirty="0" err="1">
                <a:latin typeface="Impact" panose="020B0806030902050204" pitchFamily="34" charset="0"/>
                <a:cs typeface="PT Bold Heading" panose="02010400000000000000" pitchFamily="2" charset="-78"/>
              </a:rPr>
              <a:t>فى</a:t>
            </a:r>
            <a:r>
              <a:rPr lang="ar-EG" sz="3600" dirty="0">
                <a:latin typeface="Impact" panose="020B0806030902050204" pitchFamily="34" charset="0"/>
                <a:cs typeface="PT Bold Heading" panose="02010400000000000000" pitchFamily="2" charset="-78"/>
              </a:rPr>
              <a:t> غرس القيم وهذه </a:t>
            </a:r>
            <a:r>
              <a:rPr lang="ar-EG" sz="3600" dirty="0" smtClean="0">
                <a:latin typeface="Impact" panose="020B0806030902050204" pitchFamily="34" charset="0"/>
                <a:cs typeface="PT Bold Heading" panose="02010400000000000000" pitchFamily="2" charset="-78"/>
              </a:rPr>
              <a:t>الوسيلة </a:t>
            </a:r>
            <a:r>
              <a:rPr lang="ar-EG" sz="3600" dirty="0">
                <a:latin typeface="Impact" panose="020B0806030902050204" pitchFamily="34" charset="0"/>
                <a:cs typeface="PT Bold Heading" panose="02010400000000000000" pitchFamily="2" charset="-78"/>
              </a:rPr>
              <a:t>توفر على المربى الطريق الشاق </a:t>
            </a:r>
            <a:r>
              <a:rPr lang="ar-EG" sz="3600" dirty="0" err="1">
                <a:latin typeface="Impact" panose="020B0806030902050204" pitchFamily="34" charset="0"/>
                <a:cs typeface="PT Bold Heading" panose="02010400000000000000" pitchFamily="2" charset="-78"/>
              </a:rPr>
              <a:t>فى</a:t>
            </a:r>
            <a:r>
              <a:rPr lang="ar-EG" sz="3600" dirty="0">
                <a:latin typeface="Impact" panose="020B0806030902050204" pitchFamily="34" charset="0"/>
                <a:cs typeface="PT Bold Heading" panose="02010400000000000000" pitchFamily="2" charset="-78"/>
              </a:rPr>
              <a:t> التهذيب والتوجيه</a:t>
            </a:r>
          </a:p>
          <a:p>
            <a:pPr algn="r" fontAlgn="base"/>
            <a:r>
              <a:rPr lang="ar-EG" sz="3600" dirty="0">
                <a:solidFill>
                  <a:srgbClr val="FF0000"/>
                </a:solidFill>
                <a:latin typeface="Impact" panose="020B0806030902050204" pitchFamily="34" charset="0"/>
                <a:cs typeface="PT Bold Heading" panose="02010400000000000000" pitchFamily="2" charset="-78"/>
              </a:rPr>
              <a:t>2- الصبر والنفس </a:t>
            </a:r>
            <a:r>
              <a:rPr lang="ar-EG" sz="3600" dirty="0" smtClean="0">
                <a:solidFill>
                  <a:srgbClr val="FF0000"/>
                </a:solidFill>
                <a:latin typeface="Impact" panose="020B0806030902050204" pitchFamily="34" charset="0"/>
                <a:cs typeface="PT Bold Heading" panose="02010400000000000000" pitchFamily="2" charset="-78"/>
              </a:rPr>
              <a:t>الطويل:</a:t>
            </a:r>
            <a:r>
              <a:rPr lang="ar-EG" sz="3600" dirty="0">
                <a:latin typeface="Impact" panose="020B0806030902050204" pitchFamily="34" charset="0"/>
                <a:cs typeface="PT Bold Heading" panose="02010400000000000000" pitchFamily="2" charset="-78"/>
              </a:rPr>
              <a:t> </a:t>
            </a:r>
            <a:r>
              <a:rPr lang="ar-EG" sz="3600" dirty="0" smtClean="0">
                <a:latin typeface="Impact" panose="020B0806030902050204" pitchFamily="34" charset="0"/>
                <a:cs typeface="PT Bold Heading" panose="02010400000000000000" pitchFamily="2" charset="-78"/>
              </a:rPr>
              <a:t>إن </a:t>
            </a:r>
            <a:r>
              <a:rPr lang="ar-EG" sz="3600" dirty="0">
                <a:latin typeface="Impact" panose="020B0806030902050204" pitchFamily="34" charset="0"/>
                <a:cs typeface="PT Bold Heading" panose="02010400000000000000" pitchFamily="2" charset="-78"/>
              </a:rPr>
              <a:t>المربى الذى لا يتحلى بالصبر لا يمكن </a:t>
            </a:r>
            <a:r>
              <a:rPr lang="ar-EG" sz="3600" dirty="0" smtClean="0">
                <a:latin typeface="Impact" panose="020B0806030902050204" pitchFamily="34" charset="0"/>
                <a:cs typeface="PT Bold Heading" panose="02010400000000000000" pitchFamily="2" charset="-78"/>
              </a:rPr>
              <a:t>أن </a:t>
            </a:r>
            <a:r>
              <a:rPr lang="ar-EG" sz="3600" dirty="0">
                <a:latin typeface="Impact" panose="020B0806030902050204" pitchFamily="34" charset="0"/>
                <a:cs typeface="PT Bold Heading" panose="02010400000000000000" pitchFamily="2" charset="-78"/>
              </a:rPr>
              <a:t>ينتج </a:t>
            </a:r>
            <a:r>
              <a:rPr lang="ar-EG" sz="3600" dirty="0" err="1">
                <a:latin typeface="Impact" panose="020B0806030902050204" pitchFamily="34" charset="0"/>
                <a:cs typeface="PT Bold Heading" panose="02010400000000000000" pitchFamily="2" charset="-78"/>
              </a:rPr>
              <a:t>فى</a:t>
            </a:r>
            <a:r>
              <a:rPr lang="ar-EG" sz="3600" dirty="0">
                <a:latin typeface="Impact" panose="020B0806030902050204" pitchFamily="34" charset="0"/>
                <a:cs typeface="PT Bold Heading" panose="02010400000000000000" pitchFamily="2" charset="-78"/>
              </a:rPr>
              <a:t> تربيته للطفل شيئا يذكر</a:t>
            </a:r>
          </a:p>
          <a:p>
            <a:pPr algn="r" fontAlgn="base"/>
            <a:r>
              <a:rPr lang="ar-EG" sz="3600" dirty="0">
                <a:solidFill>
                  <a:srgbClr val="FF0000"/>
                </a:solidFill>
                <a:latin typeface="Impact" panose="020B0806030902050204" pitchFamily="34" charset="0"/>
                <a:cs typeface="PT Bold Heading" panose="02010400000000000000" pitchFamily="2" charset="-78"/>
              </a:rPr>
              <a:t>3- </a:t>
            </a:r>
            <a:r>
              <a:rPr lang="ar-EG" sz="3600" dirty="0" smtClean="0">
                <a:solidFill>
                  <a:srgbClr val="FF0000"/>
                </a:solidFill>
                <a:latin typeface="Impact" panose="020B0806030902050204" pitchFamily="34" charset="0"/>
                <a:cs typeface="PT Bold Heading" panose="02010400000000000000" pitchFamily="2" charset="-78"/>
              </a:rPr>
              <a:t>القدوة:</a:t>
            </a:r>
            <a:r>
              <a:rPr lang="ar-EG" sz="3600" dirty="0">
                <a:latin typeface="Impact" panose="020B0806030902050204" pitchFamily="34" charset="0"/>
                <a:cs typeface="PT Bold Heading" panose="02010400000000000000" pitchFamily="2" charset="-78"/>
              </a:rPr>
              <a:t> لا يمكن </a:t>
            </a:r>
            <a:r>
              <a:rPr lang="ar-EG" sz="3600" dirty="0" smtClean="0">
                <a:latin typeface="Impact" panose="020B0806030902050204" pitchFamily="34" charset="0"/>
                <a:cs typeface="PT Bold Heading" panose="02010400000000000000" pitchFamily="2" charset="-78"/>
              </a:rPr>
              <a:t>أن </a:t>
            </a:r>
            <a:r>
              <a:rPr lang="ar-EG" sz="3600" dirty="0">
                <a:latin typeface="Impact" panose="020B0806030902050204" pitchFamily="34" charset="0"/>
                <a:cs typeface="PT Bold Heading" panose="02010400000000000000" pitchFamily="2" charset="-78"/>
              </a:rPr>
              <a:t>يغرس كاذب قيمة الصدق مثلا</a:t>
            </a:r>
          </a:p>
          <a:p>
            <a:pPr algn="r" fontAlgn="base"/>
            <a:r>
              <a:rPr lang="ar-EG" sz="3600" dirty="0">
                <a:solidFill>
                  <a:srgbClr val="FF0000"/>
                </a:solidFill>
                <a:latin typeface="Impact" panose="020B0806030902050204" pitchFamily="34" charset="0"/>
                <a:cs typeface="PT Bold Heading" panose="02010400000000000000" pitchFamily="2" charset="-78"/>
              </a:rPr>
              <a:t>4- ابراز </a:t>
            </a:r>
            <a:r>
              <a:rPr lang="ar-EG" sz="3600" dirty="0" smtClean="0">
                <a:solidFill>
                  <a:srgbClr val="FF0000"/>
                </a:solidFill>
                <a:latin typeface="Impact" panose="020B0806030902050204" pitchFamily="34" charset="0"/>
                <a:cs typeface="PT Bold Heading" panose="02010400000000000000" pitchFamily="2" charset="-78"/>
              </a:rPr>
              <a:t>القدوات: من خلال وسائل الإعلام مثلا</a:t>
            </a:r>
            <a:endParaRPr lang="ar-EG" sz="3600" dirty="0">
              <a:solidFill>
                <a:srgbClr val="FF0000"/>
              </a:solidFill>
              <a:latin typeface="Impact" panose="020B0806030902050204" pitchFamily="34" charset="0"/>
              <a:cs typeface="PT Bold Heading" panose="02010400000000000000" pitchFamily="2" charset="-78"/>
            </a:endParaRPr>
          </a:p>
          <a:p>
            <a:pPr algn="r" fontAlgn="base"/>
            <a:r>
              <a:rPr lang="ar-EG" sz="3600" dirty="0">
                <a:solidFill>
                  <a:srgbClr val="FF0000"/>
                </a:solidFill>
                <a:latin typeface="Impact" panose="020B0806030902050204" pitchFamily="34" charset="0"/>
                <a:cs typeface="PT Bold Heading" panose="02010400000000000000" pitchFamily="2" charset="-78"/>
              </a:rPr>
              <a:t>5- </a:t>
            </a:r>
            <a:r>
              <a:rPr lang="ar-EG" sz="3600" dirty="0" smtClean="0">
                <a:solidFill>
                  <a:srgbClr val="FF0000"/>
                </a:solidFill>
                <a:latin typeface="Impact" panose="020B0806030902050204" pitchFamily="34" charset="0"/>
                <a:cs typeface="PT Bold Heading" panose="02010400000000000000" pitchFamily="2" charset="-78"/>
              </a:rPr>
              <a:t>المرونة: </a:t>
            </a:r>
            <a:r>
              <a:rPr lang="ar-EG" sz="3600" dirty="0">
                <a:latin typeface="Impact" panose="020B0806030902050204" pitchFamily="34" charset="0"/>
                <a:cs typeface="PT Bold Heading" panose="02010400000000000000" pitchFamily="2" charset="-78"/>
              </a:rPr>
              <a:t>المربى لابد </a:t>
            </a:r>
            <a:r>
              <a:rPr lang="ar-EG" sz="3600" dirty="0" smtClean="0">
                <a:latin typeface="Impact" panose="020B0806030902050204" pitchFamily="34" charset="0"/>
                <a:cs typeface="PT Bold Heading" panose="02010400000000000000" pitchFamily="2" charset="-78"/>
              </a:rPr>
              <a:t>أن </a:t>
            </a:r>
            <a:r>
              <a:rPr lang="ar-EG" sz="3600" dirty="0">
                <a:latin typeface="Impact" panose="020B0806030902050204" pitchFamily="34" charset="0"/>
                <a:cs typeface="PT Bold Heading" panose="02010400000000000000" pitchFamily="2" charset="-78"/>
              </a:rPr>
              <a:t>ينوع </a:t>
            </a:r>
            <a:r>
              <a:rPr lang="ar-EG" sz="3600" dirty="0" err="1">
                <a:latin typeface="Impact" panose="020B0806030902050204" pitchFamily="34" charset="0"/>
                <a:cs typeface="PT Bold Heading" panose="02010400000000000000" pitchFamily="2" charset="-78"/>
              </a:rPr>
              <a:t>فى</a:t>
            </a:r>
            <a:r>
              <a:rPr lang="ar-EG" sz="3600" dirty="0">
                <a:latin typeface="Impact" panose="020B0806030902050204" pitchFamily="34" charset="0"/>
                <a:cs typeface="PT Bold Heading" panose="02010400000000000000" pitchFamily="2" charset="-78"/>
              </a:rPr>
              <a:t> وسائله وأساليبه ولا يظل على وتيره واحده</a:t>
            </a:r>
          </a:p>
          <a:p>
            <a:pPr algn="r" fontAlgn="base"/>
            <a:r>
              <a:rPr lang="ar-EG" sz="3600" dirty="0">
                <a:solidFill>
                  <a:srgbClr val="FF0000"/>
                </a:solidFill>
                <a:latin typeface="Impact" panose="020B0806030902050204" pitchFamily="34" charset="0"/>
                <a:cs typeface="PT Bold Heading" panose="02010400000000000000" pitchFamily="2" charset="-78"/>
              </a:rPr>
              <a:t>6- معرفة خصائص كل </a:t>
            </a:r>
            <a:r>
              <a:rPr lang="ar-EG" sz="3600" dirty="0" smtClean="0">
                <a:solidFill>
                  <a:srgbClr val="FF0000"/>
                </a:solidFill>
                <a:latin typeface="Impact" panose="020B0806030902050204" pitchFamily="34" charset="0"/>
                <a:cs typeface="PT Bold Heading" panose="02010400000000000000" pitchFamily="2" charset="-78"/>
              </a:rPr>
              <a:t>مرحلة:</a:t>
            </a:r>
            <a:r>
              <a:rPr lang="ar-EG" sz="3600" dirty="0">
                <a:latin typeface="Impact" panose="020B0806030902050204" pitchFamily="34" charset="0"/>
                <a:cs typeface="PT Bold Heading" panose="02010400000000000000" pitchFamily="2" charset="-78"/>
              </a:rPr>
              <a:t> لابد للمربى معرفة الخصائص السنيه </a:t>
            </a:r>
            <a:r>
              <a:rPr lang="ar-EG" sz="3600" dirty="0" err="1">
                <a:latin typeface="Impact" panose="020B0806030902050204" pitchFamily="34" charset="0"/>
                <a:cs typeface="PT Bold Heading" panose="02010400000000000000" pitchFamily="2" charset="-78"/>
              </a:rPr>
              <a:t>التى</a:t>
            </a:r>
            <a:r>
              <a:rPr lang="ar-EG" sz="3600" dirty="0">
                <a:latin typeface="Impact" panose="020B0806030902050204" pitchFamily="34" charset="0"/>
                <a:cs typeface="PT Bold Heading" panose="02010400000000000000" pitchFamily="2" charset="-78"/>
              </a:rPr>
              <a:t> هو بصدد التعامل معها حيث </a:t>
            </a:r>
            <a:r>
              <a:rPr lang="ar-EG" sz="3600" dirty="0" smtClean="0">
                <a:latin typeface="Impact" panose="020B0806030902050204" pitchFamily="34" charset="0"/>
                <a:cs typeface="PT Bold Heading" panose="02010400000000000000" pitchFamily="2" charset="-78"/>
              </a:rPr>
              <a:t>إن </a:t>
            </a:r>
            <a:r>
              <a:rPr lang="ar-EG" sz="3600" dirty="0">
                <a:latin typeface="Impact" panose="020B0806030902050204" pitchFamily="34" charset="0"/>
                <a:cs typeface="PT Bold Heading" panose="02010400000000000000" pitchFamily="2" charset="-78"/>
              </a:rPr>
              <a:t>الطفل تختلف خصائصه واهتماماته واحتياجاته وميوله من عام </a:t>
            </a:r>
            <a:r>
              <a:rPr lang="ar-EG" sz="3600" dirty="0" smtClean="0">
                <a:latin typeface="Impact" panose="020B0806030902050204" pitchFamily="34" charset="0"/>
                <a:cs typeface="PT Bold Heading" panose="02010400000000000000" pitchFamily="2" charset="-78"/>
              </a:rPr>
              <a:t>لآخر</a:t>
            </a:r>
            <a:endParaRPr lang="ar-EG" sz="3600" dirty="0">
              <a:latin typeface="Impact" panose="020B0806030902050204" pitchFamily="34" charset="0"/>
              <a:cs typeface="PT Bold Heading" panose="02010400000000000000" pitchFamily="2" charset="-78"/>
            </a:endParaRPr>
          </a:p>
          <a:p>
            <a:pPr algn="r" fontAlgn="base"/>
            <a:r>
              <a:rPr lang="ar-EG" sz="3600" dirty="0">
                <a:solidFill>
                  <a:srgbClr val="FF0000"/>
                </a:solidFill>
                <a:latin typeface="Impact" panose="020B0806030902050204" pitchFamily="34" charset="0"/>
                <a:cs typeface="PT Bold Heading" panose="02010400000000000000" pitchFamily="2" charset="-78"/>
              </a:rPr>
              <a:t>7- </a:t>
            </a:r>
            <a:r>
              <a:rPr lang="ar-EG" sz="3600" dirty="0" smtClean="0">
                <a:solidFill>
                  <a:srgbClr val="FF0000"/>
                </a:solidFill>
                <a:latin typeface="Impact" panose="020B0806030902050204" pitchFamily="34" charset="0"/>
                <a:cs typeface="PT Bold Heading" panose="02010400000000000000" pitchFamily="2" charset="-78"/>
              </a:rPr>
              <a:t>الإقناع:</a:t>
            </a:r>
            <a:r>
              <a:rPr lang="ar-EG" sz="3600" dirty="0">
                <a:latin typeface="Impact" panose="020B0806030902050204" pitchFamily="34" charset="0"/>
                <a:cs typeface="PT Bold Heading" panose="02010400000000000000" pitchFamily="2" charset="-78"/>
              </a:rPr>
              <a:t> فتحبيب </a:t>
            </a:r>
            <a:r>
              <a:rPr lang="ar-EG" sz="3600" dirty="0" smtClean="0">
                <a:latin typeface="Impact" panose="020B0806030902050204" pitchFamily="34" charset="0"/>
                <a:cs typeface="PT Bold Heading" panose="02010400000000000000" pitchFamily="2" charset="-78"/>
              </a:rPr>
              <a:t>الأبناء </a:t>
            </a:r>
            <a:r>
              <a:rPr lang="ar-EG" sz="3600" dirty="0" err="1">
                <a:latin typeface="Impact" panose="020B0806030902050204" pitchFamily="34" charset="0"/>
                <a:cs typeface="PT Bold Heading" panose="02010400000000000000" pitchFamily="2" charset="-78"/>
              </a:rPr>
              <a:t>فى</a:t>
            </a:r>
            <a:r>
              <a:rPr lang="ar-EG" sz="3600" dirty="0">
                <a:latin typeface="Impact" panose="020B0806030902050204" pitchFamily="34" charset="0"/>
                <a:cs typeface="PT Bold Heading" panose="02010400000000000000" pitchFamily="2" charset="-78"/>
              </a:rPr>
              <a:t> </a:t>
            </a:r>
            <a:r>
              <a:rPr lang="ar-EG" sz="3600" dirty="0" smtClean="0">
                <a:latin typeface="Impact" panose="020B0806030902050204" pitchFamily="34" charset="0"/>
                <a:cs typeface="PT Bold Heading" panose="02010400000000000000" pitchFamily="2" charset="-78"/>
              </a:rPr>
              <a:t>القيمة بالإقناع </a:t>
            </a:r>
            <a:r>
              <a:rPr lang="ar-EG" sz="3600" dirty="0">
                <a:latin typeface="Impact" panose="020B0806030902050204" pitchFamily="34" charset="0"/>
                <a:cs typeface="PT Bold Heading" panose="02010400000000000000" pitchFamily="2" charset="-78"/>
              </a:rPr>
              <a:t>أولى من القهر والجبر</a:t>
            </a:r>
          </a:p>
          <a:p>
            <a:pPr algn="r"/>
            <a:r>
              <a:rPr lang="ar-EG" sz="4000" dirty="0"/>
              <a:t/>
            </a:r>
            <a:br>
              <a:rPr lang="ar-EG" sz="4000" dirty="0"/>
            </a:br>
            <a:endParaRPr lang="ar-EG" sz="4000" dirty="0">
              <a:solidFill>
                <a:srgbClr val="FF0000"/>
              </a:solidFill>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436915" y="286341"/>
            <a:ext cx="8987245" cy="697728"/>
          </a:xfrm>
        </p:spPr>
        <p:txBody>
          <a:bodyPr>
            <a:normAutofit fontScale="90000"/>
          </a:bodyPr>
          <a:lstStyle/>
          <a:p>
            <a:r>
              <a:rPr lang="ar-EG" sz="4800" dirty="0" smtClean="0">
                <a:solidFill>
                  <a:srgbClr val="FF0000"/>
                </a:solidFill>
                <a:latin typeface="Impact" panose="020B0806030902050204" pitchFamily="34" charset="0"/>
                <a:ea typeface="+mn-ea"/>
                <a:cs typeface="PT Bold Heading" panose="02010400000000000000" pitchFamily="2" charset="-78"/>
              </a:rPr>
              <a:t>مقومات تكوين القيم</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28105481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36914" y="329883"/>
            <a:ext cx="8865326" cy="741271"/>
          </a:xfrm>
        </p:spPr>
        <p:txBody>
          <a:bodyPr>
            <a:normAutofit fontScale="90000"/>
          </a:bodyPr>
          <a:lstStyle/>
          <a:p>
            <a:r>
              <a:rPr lang="ar-EG" sz="4800" dirty="0"/>
              <a:t/>
            </a:r>
            <a:br>
              <a:rPr lang="ar-EG" sz="4800" dirty="0"/>
            </a:br>
            <a:r>
              <a:rPr lang="ar-EG" sz="4800" dirty="0"/>
              <a:t/>
            </a:r>
            <a:br>
              <a:rPr lang="ar-EG" sz="4800" dirty="0"/>
            </a:br>
            <a:r>
              <a:rPr lang="ar-EG" sz="4000" dirty="0">
                <a:solidFill>
                  <a:srgbClr val="FF0000"/>
                </a:solidFill>
                <a:latin typeface="Impact" panose="020B0806030902050204" pitchFamily="34" charset="0"/>
                <a:ea typeface="+mn-ea"/>
                <a:cs typeface="PT Bold Heading" panose="02010400000000000000" pitchFamily="2" charset="-78"/>
              </a:rPr>
              <a:t>أسباب تراجع القيم في المجتمع</a:t>
            </a:r>
          </a:p>
        </p:txBody>
      </p:sp>
      <p:sp>
        <p:nvSpPr>
          <p:cNvPr id="3" name="عنوان فرعي 2"/>
          <p:cNvSpPr>
            <a:spLocks noGrp="1"/>
          </p:cNvSpPr>
          <p:nvPr>
            <p:ph type="subTitle" idx="1"/>
          </p:nvPr>
        </p:nvSpPr>
        <p:spPr>
          <a:xfrm>
            <a:off x="78378" y="1071153"/>
            <a:ext cx="11913326" cy="5704115"/>
          </a:xfrm>
        </p:spPr>
        <p:txBody>
          <a:bodyPr>
            <a:noAutofit/>
          </a:bodyPr>
          <a:lstStyle/>
          <a:p>
            <a:pPr marL="514350" indent="-514350" algn="r">
              <a:buFont typeface="+mj-lt"/>
              <a:buAutoNum type="arabicPeriod"/>
            </a:pPr>
            <a:r>
              <a:rPr lang="ar-EG" sz="3600" dirty="0" smtClean="0">
                <a:latin typeface="Impact" panose="020B0806030902050204" pitchFamily="34" charset="0"/>
                <a:cs typeface="PT Bold Heading" panose="02010400000000000000" pitchFamily="2" charset="-78"/>
              </a:rPr>
              <a:t>ضعف </a:t>
            </a:r>
            <a:r>
              <a:rPr lang="ar-EG" sz="3600" dirty="0">
                <a:latin typeface="Impact" panose="020B0806030902050204" pitchFamily="34" charset="0"/>
                <a:cs typeface="PT Bold Heading" panose="02010400000000000000" pitchFamily="2" charset="-78"/>
              </a:rPr>
              <a:t>الوازع الديني عند الأفراد. </a:t>
            </a:r>
            <a:endParaRPr lang="ar-EG" sz="3600" dirty="0" smtClean="0">
              <a:latin typeface="Impact" panose="020B0806030902050204" pitchFamily="34" charset="0"/>
              <a:cs typeface="PT Bold Heading" panose="02010400000000000000" pitchFamily="2" charset="-78"/>
            </a:endParaRPr>
          </a:p>
          <a:p>
            <a:pPr marL="514350" indent="-514350" algn="r">
              <a:buFont typeface="+mj-lt"/>
              <a:buAutoNum type="arabicPeriod"/>
            </a:pPr>
            <a:r>
              <a:rPr lang="ar-EG" sz="3600" dirty="0" smtClean="0">
                <a:latin typeface="Impact" panose="020B0806030902050204" pitchFamily="34" charset="0"/>
                <a:cs typeface="PT Bold Heading" panose="02010400000000000000" pitchFamily="2" charset="-78"/>
              </a:rPr>
              <a:t>التأثر </a:t>
            </a:r>
            <a:r>
              <a:rPr lang="ar-EG" sz="3600" dirty="0">
                <a:latin typeface="Impact" panose="020B0806030902050204" pitchFamily="34" charset="0"/>
                <a:cs typeface="PT Bold Heading" panose="02010400000000000000" pitchFamily="2" charset="-78"/>
              </a:rPr>
              <a:t>بتكنولوجيا الاتصال والتواصل، حيث يتم ضخ العديد من القيم السلبيّة عبرها، فإذا كان لشبكات التواصل الحديثة إيجابيات، فلها أيضاً سلبيات. الإعلام، وذلك عبر منابره المختلفة المسموعة، والمرئيّة، والمقروءة. </a:t>
            </a:r>
            <a:endParaRPr lang="ar-EG" sz="3600" dirty="0" smtClean="0">
              <a:latin typeface="Impact" panose="020B0806030902050204" pitchFamily="34" charset="0"/>
              <a:cs typeface="PT Bold Heading" panose="02010400000000000000" pitchFamily="2" charset="-78"/>
            </a:endParaRPr>
          </a:p>
          <a:p>
            <a:pPr marL="514350" indent="-514350" algn="r">
              <a:buFont typeface="+mj-lt"/>
              <a:buAutoNum type="arabicPeriod"/>
            </a:pPr>
            <a:r>
              <a:rPr lang="ar-EG" sz="3600" dirty="0" smtClean="0">
                <a:latin typeface="Impact" panose="020B0806030902050204" pitchFamily="34" charset="0"/>
                <a:cs typeface="PT Bold Heading" panose="02010400000000000000" pitchFamily="2" charset="-78"/>
              </a:rPr>
              <a:t>سرعة </a:t>
            </a:r>
            <a:r>
              <a:rPr lang="ar-EG" sz="3600" dirty="0">
                <a:latin typeface="Impact" panose="020B0806030902050204" pitchFamily="34" charset="0"/>
                <a:cs typeface="PT Bold Heading" panose="02010400000000000000" pitchFamily="2" charset="-78"/>
              </a:rPr>
              <a:t>تطوُّر الحياة، وغلبة المصالح الفرديّة على المصالح العامّة</a:t>
            </a:r>
            <a:r>
              <a:rPr lang="ar-EG" sz="3600" dirty="0" smtClean="0">
                <a:latin typeface="Impact" panose="020B0806030902050204" pitchFamily="34" charset="0"/>
                <a:cs typeface="PT Bold Heading" panose="02010400000000000000" pitchFamily="2" charset="-78"/>
              </a:rPr>
              <a:t>.</a:t>
            </a:r>
          </a:p>
          <a:p>
            <a:pPr marL="514350" indent="-514350" algn="r">
              <a:buFont typeface="+mj-lt"/>
              <a:buAutoNum type="arabicPeriod"/>
            </a:pPr>
            <a:r>
              <a:rPr lang="ar-EG" sz="3600" dirty="0" smtClean="0">
                <a:latin typeface="Impact" panose="020B0806030902050204" pitchFamily="34" charset="0"/>
                <a:cs typeface="PT Bold Heading" panose="02010400000000000000" pitchFamily="2" charset="-78"/>
              </a:rPr>
              <a:t> </a:t>
            </a:r>
            <a:r>
              <a:rPr lang="ar-EG" sz="3600" dirty="0">
                <a:latin typeface="Impact" panose="020B0806030902050204" pitchFamily="34" charset="0"/>
                <a:cs typeface="PT Bold Heading" panose="02010400000000000000" pitchFamily="2" charset="-78"/>
              </a:rPr>
              <a:t>انعدام الوعي الكافي بجدوى وقيمة القيم في الحياة عند البعض</a:t>
            </a:r>
            <a:r>
              <a:rPr lang="ar-EG" sz="3600" dirty="0" smtClean="0">
                <a:latin typeface="Impact" panose="020B0806030902050204" pitchFamily="34" charset="0"/>
                <a:cs typeface="PT Bold Heading" panose="02010400000000000000" pitchFamily="2" charset="-78"/>
              </a:rPr>
              <a:t>.</a:t>
            </a:r>
          </a:p>
          <a:p>
            <a:pPr marL="514350" indent="-514350" algn="r">
              <a:buFont typeface="+mj-lt"/>
              <a:buAutoNum type="arabicPeriod"/>
            </a:pPr>
            <a:r>
              <a:rPr lang="ar-EG" sz="3600" dirty="0" smtClean="0">
                <a:latin typeface="Impact" panose="020B0806030902050204" pitchFamily="34" charset="0"/>
                <a:cs typeface="PT Bold Heading" panose="02010400000000000000" pitchFamily="2" charset="-78"/>
              </a:rPr>
              <a:t> </a:t>
            </a:r>
            <a:r>
              <a:rPr lang="ar-EG" sz="3600" dirty="0">
                <a:latin typeface="Impact" panose="020B0806030902050204" pitchFamily="34" charset="0"/>
                <a:cs typeface="PT Bold Heading" panose="02010400000000000000" pitchFamily="2" charset="-78"/>
              </a:rPr>
              <a:t>اتّباع الهوى والشهوات. </a:t>
            </a:r>
            <a:endParaRPr lang="ar-EG" sz="3600" dirty="0" smtClean="0">
              <a:latin typeface="Impact" panose="020B0806030902050204" pitchFamily="34" charset="0"/>
              <a:cs typeface="PT Bold Heading" panose="02010400000000000000" pitchFamily="2" charset="-78"/>
            </a:endParaRPr>
          </a:p>
          <a:p>
            <a:pPr marL="514350" indent="-514350" algn="r">
              <a:buFont typeface="+mj-lt"/>
              <a:buAutoNum type="arabicPeriod"/>
            </a:pPr>
            <a:r>
              <a:rPr lang="ar-EG" sz="3600" dirty="0" smtClean="0">
                <a:latin typeface="Impact" panose="020B0806030902050204" pitchFamily="34" charset="0"/>
                <a:cs typeface="PT Bold Heading" panose="02010400000000000000" pitchFamily="2" charset="-78"/>
              </a:rPr>
              <a:t>الصحبة </a:t>
            </a:r>
            <a:r>
              <a:rPr lang="ar-EG" sz="3600" dirty="0">
                <a:latin typeface="Impact" panose="020B0806030902050204" pitchFamily="34" charset="0"/>
                <a:cs typeface="PT Bold Heading" panose="02010400000000000000" pitchFamily="2" charset="-78"/>
              </a:rPr>
              <a:t>السيئة، وبها يتأثر الصديق بسجايا صديقه وطباعه السيِّئة.</a:t>
            </a:r>
            <a:br>
              <a:rPr lang="ar-EG" sz="3600" dirty="0">
                <a:latin typeface="Impact" panose="020B0806030902050204" pitchFamily="34" charset="0"/>
                <a:cs typeface="PT Bold Heading" panose="02010400000000000000" pitchFamily="2" charset="-78"/>
              </a:rPr>
            </a:br>
            <a:r>
              <a:rPr lang="ar-EG" sz="3600" dirty="0">
                <a:latin typeface="Impact" panose="020B0806030902050204" pitchFamily="34" charset="0"/>
                <a:cs typeface="PT Bold Heading" panose="02010400000000000000" pitchFamily="2" charset="-78"/>
              </a:rPr>
              <a:t/>
            </a:r>
            <a:br>
              <a:rPr lang="ar-EG" sz="3600" dirty="0">
                <a:latin typeface="Impact" panose="020B0806030902050204" pitchFamily="34" charset="0"/>
                <a:cs typeface="PT Bold Heading" panose="02010400000000000000" pitchFamily="2" charset="-78"/>
              </a:rPr>
            </a:br>
            <a:endParaRPr lang="ar-EG" sz="3600" dirty="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34618411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48046" y="949235"/>
            <a:ext cx="11965577" cy="5765074"/>
          </a:xfrm>
        </p:spPr>
        <p:txBody>
          <a:bodyPr>
            <a:normAutofit fontScale="85000" lnSpcReduction="10000"/>
          </a:bodyPr>
          <a:lstStyle/>
          <a:p>
            <a:pPr algn="r"/>
            <a:r>
              <a:rPr lang="ar-EG" sz="2800" dirty="0" smtClean="0">
                <a:latin typeface="Impact" panose="020B0806030902050204" pitchFamily="34" charset="0"/>
                <a:cs typeface="PT Bold Heading" panose="02010400000000000000" pitchFamily="2" charset="-78"/>
              </a:rPr>
              <a:t>1- أن صياغة الأهداف التربوية وغايات التعليم في أي مجتمع تخضع للقيم التي يعتنقها المجتمع.</a:t>
            </a:r>
          </a:p>
          <a:p>
            <a:pPr algn="r"/>
            <a:r>
              <a:rPr lang="ar-EG" sz="2800" u="sng" dirty="0" smtClean="0">
                <a:solidFill>
                  <a:srgbClr val="FF0000"/>
                </a:solidFill>
                <a:latin typeface="Impact" panose="020B0806030902050204" pitchFamily="34" charset="0"/>
                <a:cs typeface="PT Bold Heading" panose="02010400000000000000" pitchFamily="2" charset="-78"/>
              </a:rPr>
              <a:t>مثال</a:t>
            </a:r>
            <a:r>
              <a:rPr lang="ar-EG" sz="2800" dirty="0" smtClean="0">
                <a:solidFill>
                  <a:srgbClr val="FF0000"/>
                </a:solidFill>
                <a:latin typeface="Impact" panose="020B0806030902050204" pitchFamily="34" charset="0"/>
                <a:cs typeface="PT Bold Heading" panose="02010400000000000000" pitchFamily="2" charset="-78"/>
              </a:rPr>
              <a:t>: الدول الديمقراطية تشجع الأنشطة التي تعمق إحساس الفرد بالحرية والديمقراطية.</a:t>
            </a:r>
          </a:p>
          <a:p>
            <a:pPr algn="r"/>
            <a:r>
              <a:rPr lang="ar-EG" sz="2800" dirty="0" smtClean="0">
                <a:latin typeface="Impact" panose="020B0806030902050204" pitchFamily="34" charset="0"/>
                <a:cs typeface="PT Bold Heading" panose="02010400000000000000" pitchFamily="2" charset="-78"/>
              </a:rPr>
              <a:t>2- تسهم في صياغة المناهج والمقررات التي لابد أن تكون ملائمة للقيم السائدة في المجتمع؛ حتى يسهل استيعابها، فإن كانت متناقضة مع قيم المجتمع فيصعب استيعابها من الطلاب وأولياء الأمور.</a:t>
            </a:r>
          </a:p>
          <a:p>
            <a:pPr algn="r"/>
            <a:r>
              <a:rPr lang="ar-EG" sz="2800" u="sng" dirty="0">
                <a:solidFill>
                  <a:srgbClr val="FF0000"/>
                </a:solidFill>
                <a:latin typeface="Impact" panose="020B0806030902050204" pitchFamily="34" charset="0"/>
                <a:cs typeface="PT Bold Heading" panose="02010400000000000000" pitchFamily="2" charset="-78"/>
              </a:rPr>
              <a:t>مثال:</a:t>
            </a:r>
            <a:r>
              <a:rPr lang="ar-EG" sz="2800" dirty="0" smtClean="0">
                <a:solidFill>
                  <a:srgbClr val="FF0000"/>
                </a:solidFill>
                <a:latin typeface="Impact" panose="020B0806030902050204" pitchFamily="34" charset="0"/>
                <a:cs typeface="PT Bold Heading" panose="02010400000000000000" pitchFamily="2" charset="-78"/>
              </a:rPr>
              <a:t> تدريس التربية الجنسية في المجتمعات الأوربية وتدريسها في مجتمعاتنا ( الفرق بينهم قبولا ورفضا)</a:t>
            </a:r>
          </a:p>
          <a:p>
            <a:pPr algn="r"/>
            <a:r>
              <a:rPr lang="ar-EG" sz="2800" dirty="0" smtClean="0">
                <a:latin typeface="Impact" panose="020B0806030902050204" pitchFamily="34" charset="0"/>
                <a:cs typeface="PT Bold Heading" panose="02010400000000000000" pitchFamily="2" charset="-78"/>
              </a:rPr>
              <a:t>3- تساعد في استخدام التكنولوجيا الحديثة لأن استخدامها رهن بقبول القيم أو رفضها.</a:t>
            </a:r>
          </a:p>
          <a:p>
            <a:pPr algn="r"/>
            <a:r>
              <a:rPr lang="ar-EG" sz="2800" dirty="0" smtClean="0">
                <a:latin typeface="Impact" panose="020B0806030902050204" pitchFamily="34" charset="0"/>
                <a:cs typeface="PT Bold Heading" panose="02010400000000000000" pitchFamily="2" charset="-78"/>
              </a:rPr>
              <a:t>4- تساهم القيم في التوجيه المهني في المجتمع، من حيث انتقاء أفراد صالحين لبعض المهن ، مثل: علماء الدين ورجال السياسة ورجال الاقتصاد وغيرهم</a:t>
            </a:r>
          </a:p>
          <a:p>
            <a:pPr algn="r"/>
            <a:r>
              <a:rPr lang="ar-EG" sz="2800" dirty="0" smtClean="0">
                <a:latin typeface="Impact" panose="020B0806030902050204" pitchFamily="34" charset="0"/>
                <a:cs typeface="PT Bold Heading" panose="02010400000000000000" pitchFamily="2" charset="-78"/>
              </a:rPr>
              <a:t>5- تعمل على تحديد شكل العلاقة بين المعلم والطالب فيتقبل الطالب المعلم ويتقبل المعلم الطالب؛ مما يساعد في تحقيق الأهداف المرسومة.</a:t>
            </a:r>
          </a:p>
          <a:p>
            <a:pPr algn="r"/>
            <a:r>
              <a:rPr lang="ar-EG" sz="2800" dirty="0" smtClean="0">
                <a:latin typeface="Impact" panose="020B0806030902050204" pitchFamily="34" charset="0"/>
                <a:cs typeface="PT Bold Heading" panose="02010400000000000000" pitchFamily="2" charset="-78"/>
              </a:rPr>
              <a:t>6- دراسة القيم توضح أهمية الالتزام بالقيم الخلقية والدينية، والبعد عما يتعارض مع تلك القيم</a:t>
            </a:r>
          </a:p>
          <a:p>
            <a:pPr algn="r"/>
            <a:r>
              <a:rPr lang="ar-EG" sz="2800" dirty="0" smtClean="0">
                <a:latin typeface="Impact" panose="020B0806030902050204" pitchFamily="34" charset="0"/>
                <a:cs typeface="PT Bold Heading" panose="02010400000000000000" pitchFamily="2" charset="-78"/>
              </a:rPr>
              <a:t>7- تساعد في ترسيخ بعض القيم من خلال ممارستها في العمل التربوي، مثل انتخابات الطلاب بشكل حر، ومشاركة الطلاب في نظافة الفصل، والعمل في فريق وغيرها</a:t>
            </a:r>
          </a:p>
          <a:p>
            <a:pPr algn="r"/>
            <a:r>
              <a:rPr lang="ar-EG" sz="2800" dirty="0" smtClean="0">
                <a:latin typeface="Impact" panose="020B0806030902050204" pitchFamily="34" charset="0"/>
                <a:cs typeface="PT Bold Heading" panose="02010400000000000000" pitchFamily="2" charset="-78"/>
              </a:rPr>
              <a:t>8- تبصير المعلمين والطلاب بدور القيم التي يتبناها الآباء في تنشئة الأبناء؛ حتى يمكن تحقيق أهداف التربية والتعليم.</a:t>
            </a:r>
            <a:endParaRPr lang="ar-EG" sz="28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524000" y="155711"/>
            <a:ext cx="8908869" cy="671603"/>
          </a:xfrm>
        </p:spPr>
        <p:txBody>
          <a:bodyPr>
            <a:normAutofit/>
          </a:bodyPr>
          <a:lstStyle/>
          <a:p>
            <a:r>
              <a:rPr lang="ar-EG" sz="3600" dirty="0" smtClean="0">
                <a:solidFill>
                  <a:srgbClr val="FF0000"/>
                </a:solidFill>
                <a:latin typeface="Impact" panose="020B0806030902050204" pitchFamily="34" charset="0"/>
                <a:ea typeface="+mn-ea"/>
                <a:cs typeface="PT Bold Heading" panose="02010400000000000000" pitchFamily="2" charset="-78"/>
              </a:rPr>
              <a:t>أهمية دراسة القيم لك كمعلم</a:t>
            </a:r>
            <a:endParaRPr lang="ar-EG" sz="36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8038141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48046" y="836023"/>
            <a:ext cx="12043954" cy="5904411"/>
          </a:xfrm>
        </p:spPr>
        <p:txBody>
          <a:bodyPr>
            <a:normAutofit fontScale="62500" lnSpcReduction="20000"/>
          </a:bodyPr>
          <a:lstStyle/>
          <a:p>
            <a:pPr algn="r"/>
            <a:r>
              <a:rPr lang="ar-EG" sz="4000" dirty="0" smtClean="0">
                <a:latin typeface="Impact" panose="020B0806030902050204" pitchFamily="34" charset="0"/>
                <a:cs typeface="PT Bold Heading" panose="02010400000000000000" pitchFamily="2" charset="-78"/>
              </a:rPr>
              <a:t>1- أسلوب حل الخلاف: مساعدتهم على حل مشاكلهم بأنفسهم</a:t>
            </a:r>
          </a:p>
          <a:p>
            <a:pPr algn="r"/>
            <a:r>
              <a:rPr lang="ar-EG" sz="4000" dirty="0" smtClean="0">
                <a:latin typeface="Impact" panose="020B0806030902050204" pitchFamily="34" charset="0"/>
                <a:cs typeface="PT Bold Heading" panose="02010400000000000000" pitchFamily="2" charset="-78"/>
              </a:rPr>
              <a:t>2- المنهج المخطط: تصميم برنامج يشمل وحدات به أنشطة وبها سيناريوهات لحل الخلافات</a:t>
            </a:r>
          </a:p>
          <a:p>
            <a:pPr algn="r"/>
            <a:r>
              <a:rPr lang="ar-EG" sz="4000" dirty="0" smtClean="0">
                <a:latin typeface="Impact" panose="020B0806030902050204" pitchFamily="34" charset="0"/>
                <a:cs typeface="PT Bold Heading" panose="02010400000000000000" pitchFamily="2" charset="-78"/>
              </a:rPr>
              <a:t>3- الاجتماعات الصفية وأسلوب تمثيل الأدوار: تجسيد حسي للمواقف </a:t>
            </a:r>
          </a:p>
          <a:p>
            <a:pPr algn="r"/>
            <a:r>
              <a:rPr lang="ar-EG" sz="4000" dirty="0" smtClean="0">
                <a:latin typeface="Impact" panose="020B0806030902050204" pitchFamily="34" charset="0"/>
                <a:cs typeface="PT Bold Heading" panose="02010400000000000000" pitchFamily="2" charset="-78"/>
              </a:rPr>
              <a:t>4- أسلوب التأملات الأخلاقية: إعطاء التلميذ فرصة للتفكير ليحسن اتخاذ القرار</a:t>
            </a:r>
          </a:p>
          <a:p>
            <a:pPr algn="r"/>
            <a:r>
              <a:rPr lang="ar-EG" sz="4000" dirty="0" smtClean="0">
                <a:latin typeface="Impact" panose="020B0806030902050204" pitchFamily="34" charset="0"/>
                <a:cs typeface="PT Bold Heading" panose="02010400000000000000" pitchFamily="2" charset="-78"/>
              </a:rPr>
              <a:t>5-أسلوب تنمية القيم السلوكية عبر أدب الطفل: بالقصص</a:t>
            </a:r>
          </a:p>
          <a:p>
            <a:pPr algn="r"/>
            <a:r>
              <a:rPr lang="ar-EG" sz="4000" dirty="0" smtClean="0">
                <a:latin typeface="Impact" panose="020B0806030902050204" pitchFamily="34" charset="0"/>
                <a:cs typeface="PT Bold Heading" panose="02010400000000000000" pitchFamily="2" charset="-78"/>
              </a:rPr>
              <a:t>6-طريقة المشروع: العمل الجماعي لإنجاز العمل، ولكل تلميذ دوره (اختيار-تخطيط- تنفيذ- تقويم)</a:t>
            </a:r>
          </a:p>
          <a:p>
            <a:pPr algn="r"/>
            <a:r>
              <a:rPr lang="ar-EG" sz="4000" dirty="0" smtClean="0">
                <a:latin typeface="Impact" panose="020B0806030902050204" pitchFamily="34" charset="0"/>
                <a:cs typeface="PT Bold Heading" panose="02010400000000000000" pitchFamily="2" charset="-78"/>
              </a:rPr>
              <a:t>7- استخدام الأسلوب القصصي</a:t>
            </a:r>
          </a:p>
          <a:p>
            <a:pPr algn="r"/>
            <a:r>
              <a:rPr lang="ar-EG" sz="4000" dirty="0" smtClean="0">
                <a:latin typeface="Impact" panose="020B0806030902050204" pitchFamily="34" charset="0"/>
                <a:cs typeface="PT Bold Heading" panose="02010400000000000000" pitchFamily="2" charset="-78"/>
              </a:rPr>
              <a:t>8-أسلوب المناقشة والحوار</a:t>
            </a:r>
          </a:p>
          <a:p>
            <a:pPr algn="r"/>
            <a:r>
              <a:rPr lang="ar-EG" sz="4000" dirty="0" smtClean="0">
                <a:latin typeface="Impact" panose="020B0806030902050204" pitchFamily="34" charset="0"/>
                <a:cs typeface="PT Bold Heading" panose="02010400000000000000" pitchFamily="2" charset="-78"/>
              </a:rPr>
              <a:t>9-أسلوب القيام بالرحلات واستثمار المناسبات: رمضان- الأعياد- يوم العلم يوم الأرض  الخ</a:t>
            </a:r>
          </a:p>
          <a:p>
            <a:pPr algn="r"/>
            <a:r>
              <a:rPr lang="ar-EG" sz="4000" dirty="0" smtClean="0">
                <a:latin typeface="Impact" panose="020B0806030902050204" pitchFamily="34" charset="0"/>
                <a:cs typeface="PT Bold Heading" panose="02010400000000000000" pitchFamily="2" charset="-78"/>
              </a:rPr>
              <a:t>10- أسلوب المحاكاة: مثل المدرس القدوة</a:t>
            </a:r>
          </a:p>
          <a:p>
            <a:pPr algn="r"/>
            <a:r>
              <a:rPr lang="ar-EG" sz="4000" dirty="0" smtClean="0">
                <a:latin typeface="Impact" panose="020B0806030902050204" pitchFamily="34" charset="0"/>
                <a:cs typeface="PT Bold Heading" panose="02010400000000000000" pitchFamily="2" charset="-78"/>
              </a:rPr>
              <a:t>11- أسلوب طريقة التحكيم العقلي: عرض قيم ثم الاقتناع بها وممارستها من خلال عرض المعلم لها</a:t>
            </a:r>
          </a:p>
          <a:p>
            <a:pPr algn="r"/>
            <a:r>
              <a:rPr lang="ar-EG" sz="4000" dirty="0" smtClean="0">
                <a:latin typeface="Impact" panose="020B0806030902050204" pitchFamily="34" charset="0"/>
                <a:cs typeface="PT Bold Heading" panose="02010400000000000000" pitchFamily="2" charset="-78"/>
              </a:rPr>
              <a:t>12-المحاضرة والوعظ والإرشاد</a:t>
            </a:r>
          </a:p>
          <a:p>
            <a:pPr algn="r"/>
            <a:r>
              <a:rPr lang="ar-EG" sz="4000" dirty="0" smtClean="0">
                <a:latin typeface="Impact" panose="020B0806030902050204" pitchFamily="34" charset="0"/>
                <a:cs typeface="PT Bold Heading" panose="02010400000000000000" pitchFamily="2" charset="-78"/>
              </a:rPr>
              <a:t>13-لعب الأدوار</a:t>
            </a:r>
          </a:p>
          <a:p>
            <a:pPr algn="r"/>
            <a:r>
              <a:rPr lang="ar-EG" sz="4000" dirty="0" smtClean="0">
                <a:latin typeface="Impact" panose="020B0806030902050204" pitchFamily="34" charset="0"/>
                <a:cs typeface="PT Bold Heading" panose="02010400000000000000" pitchFamily="2" charset="-78"/>
              </a:rPr>
              <a:t>14-الترغيب والترهيب</a:t>
            </a:r>
          </a:p>
          <a:p>
            <a:endParaRPr lang="ar-EG" sz="4000" dirty="0">
              <a:solidFill>
                <a:srgbClr val="FF0000"/>
              </a:solidFill>
              <a:latin typeface="Impact" panose="020B0806030902050204" pitchFamily="34" charset="0"/>
              <a:cs typeface="PT Bold Heading" panose="02010400000000000000" pitchFamily="2" charset="-78"/>
            </a:endParaRPr>
          </a:p>
          <a:p>
            <a:endParaRPr lang="ar-EG" sz="4000" dirty="0" smtClean="0">
              <a:solidFill>
                <a:srgbClr val="FF0000"/>
              </a:solidFill>
              <a:latin typeface="Impact" panose="020B0806030902050204" pitchFamily="34" charset="0"/>
              <a:cs typeface="PT Bold Heading" panose="02010400000000000000" pitchFamily="2" charset="-78"/>
            </a:endParaRPr>
          </a:p>
          <a:p>
            <a:endParaRPr lang="ar-EG" sz="4000" dirty="0">
              <a:solidFill>
                <a:srgbClr val="FF0000"/>
              </a:solidFill>
              <a:latin typeface="Impact" panose="020B0806030902050204" pitchFamily="34" charset="0"/>
              <a:cs typeface="PT Bold Heading" panose="02010400000000000000" pitchFamily="2" charset="-78"/>
            </a:endParaRPr>
          </a:p>
          <a:p>
            <a:endParaRPr lang="ar-EG" sz="4000" dirty="0" smtClean="0">
              <a:solidFill>
                <a:srgbClr val="FF0000"/>
              </a:solidFill>
              <a:latin typeface="Impact" panose="020B0806030902050204" pitchFamily="34" charset="0"/>
              <a:cs typeface="PT Bold Heading" panose="02010400000000000000" pitchFamily="2" charset="-78"/>
            </a:endParaRPr>
          </a:p>
          <a:p>
            <a:endParaRPr lang="ar-EG" sz="4000" dirty="0">
              <a:solidFill>
                <a:srgbClr val="FF0000"/>
              </a:solidFill>
              <a:latin typeface="Impact" panose="020B0806030902050204" pitchFamily="34" charset="0"/>
              <a:cs typeface="PT Bold Heading" panose="02010400000000000000" pitchFamily="2" charset="-78"/>
            </a:endParaRPr>
          </a:p>
          <a:p>
            <a:endParaRPr lang="ar-EG" sz="4000" dirty="0" smtClean="0">
              <a:solidFill>
                <a:srgbClr val="FF0000"/>
              </a:solidFill>
              <a:latin typeface="Impact" panose="020B0806030902050204" pitchFamily="34" charset="0"/>
              <a:cs typeface="PT Bold Heading" panose="02010400000000000000" pitchFamily="2" charset="-78"/>
            </a:endParaRPr>
          </a:p>
          <a:p>
            <a:endParaRPr lang="ar-EG" sz="4000" dirty="0">
              <a:solidFill>
                <a:srgbClr val="FF0000"/>
              </a:solidFill>
              <a:latin typeface="Impact" panose="020B0806030902050204" pitchFamily="34" charset="0"/>
              <a:cs typeface="PT Bold Heading" panose="02010400000000000000" pitchFamily="2" charset="-78"/>
            </a:endParaRPr>
          </a:p>
          <a:p>
            <a:endParaRPr lang="ar-EG" sz="4000" dirty="0" smtClean="0">
              <a:solidFill>
                <a:srgbClr val="FF0000"/>
              </a:solidFill>
              <a:latin typeface="Impact" panose="020B0806030902050204" pitchFamily="34" charset="0"/>
              <a:cs typeface="PT Bold Heading" panose="02010400000000000000" pitchFamily="2" charset="-78"/>
            </a:endParaRPr>
          </a:p>
          <a:p>
            <a:endParaRPr lang="ar-EG" sz="4000" dirty="0">
              <a:solidFill>
                <a:srgbClr val="FF0000"/>
              </a:solidFill>
              <a:latin typeface="Impact" panose="020B0806030902050204" pitchFamily="34" charset="0"/>
              <a:cs typeface="PT Bold Heading" panose="02010400000000000000" pitchFamily="2" charset="-78"/>
            </a:endParaRPr>
          </a:p>
          <a:p>
            <a:endParaRPr lang="ar-EG" sz="4000" dirty="0" smtClean="0">
              <a:solidFill>
                <a:srgbClr val="FF0000"/>
              </a:solidFill>
              <a:latin typeface="Impact" panose="020B0806030902050204" pitchFamily="34" charset="0"/>
              <a:cs typeface="PT Bold Heading" panose="02010400000000000000" pitchFamily="2" charset="-78"/>
            </a:endParaRPr>
          </a:p>
          <a:p>
            <a:endParaRPr lang="ar-EG" sz="4000" dirty="0">
              <a:solidFill>
                <a:srgbClr val="FF0000"/>
              </a:solidFill>
              <a:latin typeface="Impact" panose="020B0806030902050204" pitchFamily="34" charset="0"/>
              <a:cs typeface="PT Bold Heading" panose="02010400000000000000" pitchFamily="2" charset="-78"/>
            </a:endParaRPr>
          </a:p>
          <a:p>
            <a:endParaRPr lang="ar-EG" sz="4000" dirty="0" smtClean="0">
              <a:solidFill>
                <a:srgbClr val="FF0000"/>
              </a:solidFill>
              <a:latin typeface="Impact" panose="020B0806030902050204" pitchFamily="34" charset="0"/>
              <a:cs typeface="PT Bold Heading" panose="02010400000000000000" pitchFamily="2" charset="-78"/>
            </a:endParaRPr>
          </a:p>
          <a:p>
            <a:endParaRPr lang="ar-EG" sz="4000" dirty="0">
              <a:solidFill>
                <a:srgbClr val="FF0000"/>
              </a:solidFill>
              <a:latin typeface="Impact" panose="020B0806030902050204" pitchFamily="34" charset="0"/>
              <a:cs typeface="PT Bold Heading" panose="02010400000000000000" pitchFamily="2" charset="-78"/>
            </a:endParaRPr>
          </a:p>
          <a:p>
            <a:endParaRPr lang="ar-EG" sz="4000" dirty="0" smtClean="0">
              <a:solidFill>
                <a:srgbClr val="FF0000"/>
              </a:solidFill>
              <a:latin typeface="Impact" panose="020B0806030902050204" pitchFamily="34" charset="0"/>
              <a:cs typeface="PT Bold Heading" panose="02010400000000000000" pitchFamily="2" charset="-78"/>
            </a:endParaRPr>
          </a:p>
          <a:p>
            <a:endParaRPr lang="ar-EG" sz="4000" dirty="0">
              <a:solidFill>
                <a:srgbClr val="FF0000"/>
              </a:solidFill>
              <a:latin typeface="Impact" panose="020B0806030902050204" pitchFamily="34" charset="0"/>
              <a:cs typeface="PT Bold Heading" panose="02010400000000000000" pitchFamily="2" charset="-78"/>
            </a:endParaRPr>
          </a:p>
          <a:p>
            <a:endParaRPr lang="ar-EG" sz="4000" dirty="0" smtClean="0">
              <a:solidFill>
                <a:srgbClr val="FF0000"/>
              </a:solidFill>
              <a:latin typeface="Impact" panose="020B0806030902050204" pitchFamily="34" charset="0"/>
              <a:cs typeface="PT Bold Heading" panose="02010400000000000000" pitchFamily="2" charset="-78"/>
            </a:endParaRPr>
          </a:p>
          <a:p>
            <a:endParaRPr lang="ar-EG" sz="4000" dirty="0">
              <a:solidFill>
                <a:srgbClr val="FF0000"/>
              </a:solidFill>
              <a:latin typeface="Impact" panose="020B0806030902050204" pitchFamily="34" charset="0"/>
              <a:cs typeface="PT Bold Heading" panose="02010400000000000000" pitchFamily="2" charset="-78"/>
            </a:endParaRPr>
          </a:p>
          <a:p>
            <a:endParaRPr lang="ar-EG" sz="4000" dirty="0" smtClean="0">
              <a:solidFill>
                <a:srgbClr val="FF0000"/>
              </a:solidFill>
              <a:latin typeface="Impact" panose="020B0806030902050204" pitchFamily="34" charset="0"/>
              <a:cs typeface="PT Bold Heading" panose="02010400000000000000" pitchFamily="2" charset="-78"/>
            </a:endParaRPr>
          </a:p>
          <a:p>
            <a:endParaRPr lang="ar-EG" sz="4000" dirty="0">
              <a:solidFill>
                <a:srgbClr val="FF0000"/>
              </a:solidFill>
              <a:latin typeface="Impact" panose="020B0806030902050204" pitchFamily="34" charset="0"/>
              <a:cs typeface="PT Bold Heading" panose="02010400000000000000" pitchFamily="2" charset="-78"/>
            </a:endParaRPr>
          </a:p>
          <a:p>
            <a:endParaRPr lang="ar-EG" sz="4000" dirty="0" smtClean="0">
              <a:solidFill>
                <a:srgbClr val="FF0000"/>
              </a:solidFill>
              <a:latin typeface="Impact" panose="020B0806030902050204" pitchFamily="34" charset="0"/>
              <a:cs typeface="PT Bold Heading" panose="02010400000000000000" pitchFamily="2" charset="-78"/>
            </a:endParaRPr>
          </a:p>
          <a:p>
            <a:endParaRPr lang="ar-EG" sz="4000" dirty="0">
              <a:solidFill>
                <a:srgbClr val="FF0000"/>
              </a:solidFill>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524000" y="225380"/>
            <a:ext cx="8978537" cy="532266"/>
          </a:xfrm>
        </p:spPr>
        <p:txBody>
          <a:bodyPr>
            <a:normAutofit/>
          </a:bodyPr>
          <a:lstStyle/>
          <a:p>
            <a:r>
              <a:rPr lang="ar-EG" sz="3200" dirty="0" smtClean="0">
                <a:solidFill>
                  <a:srgbClr val="FF0000"/>
                </a:solidFill>
                <a:latin typeface="Impact" panose="020B0806030902050204" pitchFamily="34" charset="0"/>
                <a:ea typeface="+mn-ea"/>
                <a:cs typeface="PT Bold Heading" panose="02010400000000000000" pitchFamily="2" charset="-78"/>
              </a:rPr>
              <a:t>أساليب المعلم في إكساب القيم وتنميتها</a:t>
            </a:r>
            <a:endParaRPr lang="ar-EG" sz="32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36334694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62742" y="86835"/>
            <a:ext cx="10310422" cy="615129"/>
          </a:xfrm>
        </p:spPr>
        <p:txBody>
          <a:bodyPr>
            <a:normAutofit fontScale="90000"/>
          </a:bodyPr>
          <a:lstStyle/>
          <a:p>
            <a:r>
              <a:rPr lang="ar-SA" sz="4000" b="1" dirty="0">
                <a:solidFill>
                  <a:srgbClr val="FF0000"/>
                </a:solidFill>
                <a:cs typeface="PT Bold Heading" panose="02010400000000000000" pitchFamily="2" charset="-78"/>
              </a:rPr>
              <a:t>التحولات المجتمعية وتأثيراتها على القيم </a:t>
            </a:r>
            <a:endParaRPr lang="en-US" sz="4000" dirty="0">
              <a:solidFill>
                <a:srgbClr val="FF0000"/>
              </a:solidFill>
              <a:cs typeface="PT Bold Heading" panose="02010400000000000000" pitchFamily="2" charset="-78"/>
            </a:endParaRPr>
          </a:p>
        </p:txBody>
      </p:sp>
      <p:sp>
        <p:nvSpPr>
          <p:cNvPr id="4" name="عنوان فرعي 3"/>
          <p:cNvSpPr>
            <a:spLocks noGrp="1"/>
          </p:cNvSpPr>
          <p:nvPr>
            <p:ph type="subTitle" idx="1"/>
          </p:nvPr>
        </p:nvSpPr>
        <p:spPr>
          <a:xfrm>
            <a:off x="83127" y="701964"/>
            <a:ext cx="12108873" cy="5897417"/>
          </a:xfrm>
        </p:spPr>
        <p:txBody>
          <a:bodyPr>
            <a:noAutofit/>
          </a:bodyPr>
          <a:lstStyle/>
          <a:p>
            <a:r>
              <a:rPr lang="ar-SA" sz="2800" b="1" dirty="0">
                <a:solidFill>
                  <a:srgbClr val="FF0000"/>
                </a:solidFill>
                <a:cs typeface="PT Bold Heading" panose="02010400000000000000" pitchFamily="2" charset="-78"/>
              </a:rPr>
              <a:t>1- العولمــة : </a:t>
            </a:r>
            <a:endParaRPr lang="en-US" sz="2800" dirty="0">
              <a:solidFill>
                <a:srgbClr val="FF0000"/>
              </a:solidFill>
              <a:cs typeface="PT Bold Heading" panose="02010400000000000000" pitchFamily="2" charset="-78"/>
            </a:endParaRPr>
          </a:p>
          <a:p>
            <a:r>
              <a:rPr lang="ar-SA" sz="2800" b="1" dirty="0" smtClean="0">
                <a:cs typeface="PT Bold Heading" panose="02010400000000000000" pitchFamily="2" charset="-78"/>
              </a:rPr>
              <a:t>ظهرت </a:t>
            </a:r>
            <a:r>
              <a:rPr lang="ar-SA" sz="2800" b="1" dirty="0">
                <a:cs typeface="PT Bold Heading" panose="02010400000000000000" pitchFamily="2" charset="-78"/>
              </a:rPr>
              <a:t>العولمة </a:t>
            </a:r>
            <a:r>
              <a:rPr lang="ar-SA" sz="2800" b="1" dirty="0" err="1">
                <a:cs typeface="PT Bold Heading" panose="02010400000000000000" pitchFamily="2" charset="-78"/>
              </a:rPr>
              <a:t>فى</a:t>
            </a:r>
            <a:r>
              <a:rPr lang="ar-SA" sz="2800" b="1" dirty="0">
                <a:cs typeface="PT Bold Heading" panose="02010400000000000000" pitchFamily="2" charset="-78"/>
              </a:rPr>
              <a:t> العصر الحديث مستندة على أسس اقتصادية تمثلت </a:t>
            </a:r>
            <a:r>
              <a:rPr lang="ar-SA" sz="2800" b="1" dirty="0" err="1">
                <a:cs typeface="PT Bold Heading" panose="02010400000000000000" pitchFamily="2" charset="-78"/>
              </a:rPr>
              <a:t>فى</a:t>
            </a:r>
            <a:r>
              <a:rPr lang="ar-SA" sz="2800" b="1" dirty="0">
                <a:cs typeface="PT Bold Heading" panose="02010400000000000000" pitchFamily="2" charset="-78"/>
              </a:rPr>
              <a:t> الشركات الاقتصادية العملاقة عبر القارات، </a:t>
            </a:r>
            <a:r>
              <a:rPr lang="ar-SA" sz="2800" b="1" dirty="0" err="1">
                <a:cs typeface="PT Bold Heading" panose="02010400000000000000" pitchFamily="2" charset="-78"/>
              </a:rPr>
              <a:t>والتى</a:t>
            </a:r>
            <a:r>
              <a:rPr lang="ar-SA" sz="2800" b="1" dirty="0">
                <a:cs typeface="PT Bold Heading" panose="02010400000000000000" pitchFamily="2" charset="-78"/>
              </a:rPr>
              <a:t> لم يعد لها وطن محدد، بل صار العالم كله وطناً وميداناً لنشاطها، وصار العالم كله يدور </a:t>
            </a:r>
            <a:r>
              <a:rPr lang="ar-SA" sz="2800" b="1" dirty="0" err="1">
                <a:cs typeface="PT Bold Heading" panose="02010400000000000000" pitchFamily="2" charset="-78"/>
              </a:rPr>
              <a:t>فى</a:t>
            </a:r>
            <a:r>
              <a:rPr lang="ar-SA" sz="2800" b="1" dirty="0">
                <a:cs typeface="PT Bold Heading" panose="02010400000000000000" pitchFamily="2" charset="-78"/>
              </a:rPr>
              <a:t> نظام </a:t>
            </a:r>
            <a:r>
              <a:rPr lang="ar-SA" sz="2800" b="1" dirty="0" err="1">
                <a:cs typeface="PT Bold Heading" panose="02010400000000000000" pitchFamily="2" charset="-78"/>
              </a:rPr>
              <a:t>اقتصادى</a:t>
            </a:r>
            <a:r>
              <a:rPr lang="ar-SA" sz="2800" b="1" dirty="0">
                <a:cs typeface="PT Bold Heading" panose="02010400000000000000" pitchFamily="2" charset="-78"/>
              </a:rPr>
              <a:t> </a:t>
            </a:r>
            <a:r>
              <a:rPr lang="ar-SA" sz="2800" b="1" dirty="0" err="1">
                <a:cs typeface="PT Bold Heading" panose="02010400000000000000" pitchFamily="2" charset="-78"/>
              </a:rPr>
              <a:t>عالمى</a:t>
            </a:r>
            <a:r>
              <a:rPr lang="ar-SA" sz="2800" b="1" dirty="0">
                <a:cs typeface="PT Bold Heading" panose="02010400000000000000" pitchFamily="2" charset="-78"/>
              </a:rPr>
              <a:t> واحد، غير أن العولمة لم تعد تقوم على أبعاد اقتصادية فقط، بل أصبحت سمة للحياة كلها </a:t>
            </a:r>
            <a:r>
              <a:rPr lang="ar-SA" sz="2800" b="1" dirty="0" err="1">
                <a:cs typeface="PT Bold Heading" panose="02010400000000000000" pitchFamily="2" charset="-78"/>
              </a:rPr>
              <a:t>فى</a:t>
            </a:r>
            <a:r>
              <a:rPr lang="ar-SA" sz="2800" b="1" dirty="0">
                <a:cs typeface="PT Bold Heading" panose="02010400000000000000" pitchFamily="2" charset="-78"/>
              </a:rPr>
              <a:t> هذا العصر</a:t>
            </a:r>
            <a:r>
              <a:rPr lang="ar-SA" sz="2800" b="1" dirty="0" smtClean="0">
                <a:cs typeface="PT Bold Heading" panose="02010400000000000000" pitchFamily="2" charset="-78"/>
              </a:rPr>
              <a:t>.</a:t>
            </a:r>
          </a:p>
          <a:p>
            <a:r>
              <a:rPr lang="ar-SA" sz="2800" b="1" dirty="0">
                <a:cs typeface="PT Bold Heading" panose="02010400000000000000" pitchFamily="2" charset="-78"/>
              </a:rPr>
              <a:t>اختلف المفكرون اختلافاً كبيراً </a:t>
            </a:r>
            <a:r>
              <a:rPr lang="ar-SA" sz="2800" b="1" dirty="0" err="1">
                <a:cs typeface="PT Bold Heading" panose="02010400000000000000" pitchFamily="2" charset="-78"/>
              </a:rPr>
              <a:t>فى</a:t>
            </a:r>
            <a:r>
              <a:rPr lang="ar-SA" sz="2800" b="1" dirty="0">
                <a:cs typeface="PT Bold Heading" panose="02010400000000000000" pitchFamily="2" charset="-78"/>
              </a:rPr>
              <a:t> </a:t>
            </a:r>
            <a:r>
              <a:rPr lang="ar-SA" sz="2800" b="1" dirty="0" err="1">
                <a:cs typeface="PT Bold Heading" panose="02010400000000000000" pitchFamily="2" charset="-78"/>
              </a:rPr>
              <a:t>المعانى</a:t>
            </a:r>
            <a:r>
              <a:rPr lang="ar-SA" sz="2800" b="1" dirty="0">
                <a:cs typeface="PT Bold Heading" panose="02010400000000000000" pitchFamily="2" charset="-78"/>
              </a:rPr>
              <a:t> </a:t>
            </a:r>
            <a:r>
              <a:rPr lang="ar-SA" sz="2800" b="1" dirty="0" err="1">
                <a:cs typeface="PT Bold Heading" panose="02010400000000000000" pitchFamily="2" charset="-78"/>
              </a:rPr>
              <a:t>التى</a:t>
            </a:r>
            <a:r>
              <a:rPr lang="ar-SA" sz="2800" b="1" dirty="0">
                <a:cs typeface="PT Bold Heading" panose="02010400000000000000" pitchFamily="2" charset="-78"/>
              </a:rPr>
              <a:t> شملتها هذه الكلمة،  وبناء على رأيهم فسروا العالم تفسيراً ينطلق من وجهة النظر </a:t>
            </a:r>
            <a:r>
              <a:rPr lang="ar-SA" sz="2800" b="1" dirty="0" err="1">
                <a:cs typeface="PT Bold Heading" panose="02010400000000000000" pitchFamily="2" charset="-78"/>
              </a:rPr>
              <a:t>التى</a:t>
            </a:r>
            <a:r>
              <a:rPr lang="ar-SA" sz="2800" b="1" dirty="0">
                <a:cs typeface="PT Bold Heading" panose="02010400000000000000" pitchFamily="2" charset="-78"/>
              </a:rPr>
              <a:t> آمنوا بها.</a:t>
            </a:r>
            <a:endParaRPr lang="en-US" sz="2800" dirty="0">
              <a:cs typeface="PT Bold Heading" panose="02010400000000000000" pitchFamily="2" charset="-78"/>
            </a:endParaRPr>
          </a:p>
          <a:p>
            <a:pPr lvl="0"/>
            <a:r>
              <a:rPr lang="ar-SA" sz="2800" b="1" dirty="0">
                <a:cs typeface="PT Bold Heading" panose="02010400000000000000" pitchFamily="2" charset="-78"/>
              </a:rPr>
              <a:t>فهناك من عرف العولمة على أنها تشمل عدداً من العمليات المعقدة والمتداخلة، بحيث تشمل </a:t>
            </a:r>
            <a:r>
              <a:rPr lang="ar-SA" sz="2800" b="1" dirty="0" err="1">
                <a:cs typeface="PT Bold Heading" panose="02010400000000000000" pitchFamily="2" charset="-78"/>
              </a:rPr>
              <a:t>النواحى</a:t>
            </a:r>
            <a:r>
              <a:rPr lang="ar-SA" sz="2800" b="1" dirty="0">
                <a:cs typeface="PT Bold Heading" panose="02010400000000000000" pitchFamily="2" charset="-78"/>
              </a:rPr>
              <a:t> الاقتصادية والتكنولوجية والزراعية والثقافية والبيئية والسياسية، كما أنها تشمل حرية حركة البضائع بين مختلف العواصم والمعلومات والأفكار والتخيلات والمخاطرات عبر الحدود الوطنية"،</a:t>
            </a:r>
            <a:endParaRPr lang="en-US" sz="2800" dirty="0">
              <a:cs typeface="PT Bold Heading" panose="02010400000000000000" pitchFamily="2" charset="-78"/>
            </a:endParaRPr>
          </a:p>
          <a:p>
            <a:pPr lvl="0"/>
            <a:r>
              <a:rPr lang="ar-SA" sz="2800" b="1" dirty="0">
                <a:cs typeface="PT Bold Heading" panose="02010400000000000000" pitchFamily="2" charset="-78"/>
              </a:rPr>
              <a:t> أما العولمة </a:t>
            </a:r>
            <a:r>
              <a:rPr lang="ar-SA" sz="2800" b="1" dirty="0" err="1">
                <a:cs typeface="PT Bold Heading" panose="02010400000000000000" pitchFamily="2" charset="-78"/>
              </a:rPr>
              <a:t>فى</a:t>
            </a:r>
            <a:r>
              <a:rPr lang="ar-SA" sz="2800" b="1" dirty="0">
                <a:cs typeface="PT Bold Heading" panose="02010400000000000000" pitchFamily="2" charset="-78"/>
              </a:rPr>
              <a:t> بعدها </a:t>
            </a:r>
            <a:r>
              <a:rPr lang="ar-SA" sz="2800" b="1" dirty="0" err="1">
                <a:cs typeface="PT Bold Heading" panose="02010400000000000000" pitchFamily="2" charset="-78"/>
              </a:rPr>
              <a:t>الثقافى</a:t>
            </a:r>
            <a:r>
              <a:rPr lang="ar-SA" sz="2800" b="1" dirty="0">
                <a:cs typeface="PT Bold Heading" panose="02010400000000000000" pitchFamily="2" charset="-78"/>
              </a:rPr>
              <a:t> </a:t>
            </a:r>
            <a:r>
              <a:rPr lang="ar-SA" sz="2800" b="1" dirty="0" err="1">
                <a:cs typeface="PT Bold Heading" panose="02010400000000000000" pitchFamily="2" charset="-78"/>
              </a:rPr>
              <a:t>والاجتماعى</a:t>
            </a:r>
            <a:r>
              <a:rPr lang="ar-SA" sz="2800" b="1" dirty="0">
                <a:cs typeface="PT Bold Heading" panose="02010400000000000000" pitchFamily="2" charset="-78"/>
              </a:rPr>
              <a:t> وهو أخطر أبعادها فتعنى إشاعة قيم ومبادئ ومعايير ثقافة واحدة وإحلالها محل الثقافات الأخرى، وهذا معناه تلاشى القيم والثقافات القومية وإحلال محلها  القيم الثقافية للبلاد الأكثر تقدماً تكنولوجياً واقتصادياً وخاصة أمريكا </a:t>
            </a:r>
            <a:r>
              <a:rPr lang="ar-SA" sz="2800" b="1" dirty="0" err="1">
                <a:cs typeface="PT Bold Heading" panose="02010400000000000000" pitchFamily="2" charset="-78"/>
              </a:rPr>
              <a:t>وأوربا</a:t>
            </a:r>
            <a:r>
              <a:rPr lang="ar-SA" sz="2800" b="1" dirty="0">
                <a:cs typeface="PT Bold Heading" panose="02010400000000000000" pitchFamily="2" charset="-78"/>
              </a:rPr>
              <a:t>.</a:t>
            </a:r>
            <a:endParaRPr lang="en-US" sz="2800" dirty="0">
              <a:cs typeface="PT Bold Heading" panose="02010400000000000000" pitchFamily="2" charset="-78"/>
            </a:endParaRPr>
          </a:p>
          <a:p>
            <a:endParaRPr lang="en-US" sz="2800" dirty="0">
              <a:cs typeface="PT Bold Heading" panose="02010400000000000000" pitchFamily="2" charset="-78"/>
            </a:endParaRPr>
          </a:p>
          <a:p>
            <a:endParaRPr lang="ar-EG" sz="2800" dirty="0">
              <a:cs typeface="PT Bold Heading" panose="02010400000000000000" pitchFamily="2" charset="-78"/>
            </a:endParaRPr>
          </a:p>
        </p:txBody>
      </p:sp>
    </p:spTree>
    <p:extLst>
      <p:ext uri="{BB962C8B-B14F-4D97-AF65-F5344CB8AC3E}">
        <p14:creationId xmlns:p14="http://schemas.microsoft.com/office/powerpoint/2010/main" val="1939474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84094" y="225380"/>
            <a:ext cx="10488706" cy="652075"/>
          </a:xfrm>
        </p:spPr>
        <p:txBody>
          <a:bodyPr>
            <a:normAutofit/>
          </a:bodyPr>
          <a:lstStyle/>
          <a:p>
            <a:r>
              <a:rPr lang="ar-SA" sz="4000" b="1" dirty="0">
                <a:solidFill>
                  <a:srgbClr val="FF0000"/>
                </a:solidFill>
                <a:cs typeface="PT Bold Heading" panose="02010400000000000000" pitchFamily="2" charset="-78"/>
              </a:rPr>
              <a:t>تأثيرات العولمة على القيم (مخاطر العولمة على القيم</a:t>
            </a:r>
            <a:r>
              <a:rPr lang="ar-SA" sz="4000" b="1" dirty="0" smtClean="0">
                <a:solidFill>
                  <a:srgbClr val="FF0000"/>
                </a:solidFill>
                <a:cs typeface="PT Bold Heading" panose="02010400000000000000" pitchFamily="2" charset="-78"/>
              </a:rPr>
              <a:t>)</a:t>
            </a:r>
            <a:endParaRPr lang="en-US" sz="4000" dirty="0">
              <a:solidFill>
                <a:srgbClr val="FF0000"/>
              </a:solidFill>
              <a:cs typeface="PT Bold Heading" panose="02010400000000000000" pitchFamily="2" charset="-78"/>
            </a:endParaRPr>
          </a:p>
        </p:txBody>
      </p:sp>
      <p:sp>
        <p:nvSpPr>
          <p:cNvPr id="4" name="عنوان فرعي 3"/>
          <p:cNvSpPr>
            <a:spLocks noGrp="1"/>
          </p:cNvSpPr>
          <p:nvPr>
            <p:ph type="subTitle" idx="1"/>
          </p:nvPr>
        </p:nvSpPr>
        <p:spPr>
          <a:xfrm>
            <a:off x="277091" y="1246909"/>
            <a:ext cx="11480800" cy="5394036"/>
          </a:xfrm>
        </p:spPr>
        <p:txBody>
          <a:bodyPr>
            <a:noAutofit/>
          </a:bodyPr>
          <a:lstStyle/>
          <a:p>
            <a:r>
              <a:rPr lang="ar-SA" sz="3200" b="1" dirty="0">
                <a:solidFill>
                  <a:srgbClr val="FF0000"/>
                </a:solidFill>
                <a:cs typeface="PT Bold Heading" panose="02010400000000000000" pitchFamily="2" charset="-78"/>
              </a:rPr>
              <a:t>الجانب </a:t>
            </a:r>
            <a:r>
              <a:rPr lang="ar-SA" sz="3200" b="1" dirty="0" err="1">
                <a:solidFill>
                  <a:srgbClr val="FF0000"/>
                </a:solidFill>
                <a:cs typeface="PT Bold Heading" panose="02010400000000000000" pitchFamily="2" charset="-78"/>
              </a:rPr>
              <a:t>الاجتماعى</a:t>
            </a:r>
            <a:r>
              <a:rPr lang="ar-SA" sz="3200" b="1" dirty="0">
                <a:cs typeface="PT Bold Heading" panose="02010400000000000000" pitchFamily="2" charset="-78"/>
              </a:rPr>
              <a:t>: الذى تمثل </a:t>
            </a:r>
            <a:r>
              <a:rPr lang="ar-SA" sz="3200" b="1" dirty="0" err="1">
                <a:cs typeface="PT Bold Heading" panose="02010400000000000000" pitchFamily="2" charset="-78"/>
              </a:rPr>
              <a:t>فى</a:t>
            </a:r>
            <a:r>
              <a:rPr lang="ar-SA" sz="3200" b="1" dirty="0">
                <a:cs typeface="PT Bold Heading" panose="02010400000000000000" pitchFamily="2" charset="-78"/>
              </a:rPr>
              <a:t> محاولة تكوين شخصية </a:t>
            </a:r>
            <a:r>
              <a:rPr lang="ar-SA" sz="3200" b="1" dirty="0" err="1">
                <a:cs typeface="PT Bold Heading" panose="02010400000000000000" pitchFamily="2" charset="-78"/>
              </a:rPr>
              <a:t>معولمة</a:t>
            </a:r>
            <a:r>
              <a:rPr lang="ar-SA" sz="3200" b="1" dirty="0">
                <a:cs typeface="PT Bold Heading" panose="02010400000000000000" pitchFamily="2" charset="-78"/>
              </a:rPr>
              <a:t>, تصير طبقاً لنظام </a:t>
            </a:r>
            <a:r>
              <a:rPr lang="ar-SA" sz="3200" b="1" dirty="0" err="1">
                <a:cs typeface="PT Bold Heading" panose="02010400000000000000" pitchFamily="2" charset="-78"/>
              </a:rPr>
              <a:t>عالمى</a:t>
            </a:r>
            <a:r>
              <a:rPr lang="ar-SA" sz="3200" b="1" dirty="0">
                <a:cs typeface="PT Bold Heading" panose="02010400000000000000" pitchFamily="2" charset="-78"/>
              </a:rPr>
              <a:t> تحكمه قوة طاغية مسيطرة،، إذ سعت العولمة إلى محاولة القضاء على الإرث </a:t>
            </a:r>
            <a:r>
              <a:rPr lang="ar-SA" sz="3200" b="1" dirty="0" err="1">
                <a:cs typeface="PT Bold Heading" panose="02010400000000000000" pitchFamily="2" charset="-78"/>
              </a:rPr>
              <a:t>الإنسانى</a:t>
            </a:r>
            <a:r>
              <a:rPr lang="ar-SA" sz="3200" b="1" dirty="0">
                <a:cs typeface="PT Bold Heading" panose="02010400000000000000" pitchFamily="2" charset="-78"/>
              </a:rPr>
              <a:t> المقدس بالنسبة لنا كعرب ومسلمين، وذلك من خلال العمل على تعميم القيم الغربية, وخاصة الأمريكية ,وذوبان الحضارات غير الغربية </a:t>
            </a:r>
            <a:r>
              <a:rPr lang="ar-SA" sz="3200" b="1" dirty="0" err="1">
                <a:cs typeface="PT Bold Heading" panose="02010400000000000000" pitchFamily="2" charset="-78"/>
              </a:rPr>
              <a:t>فى</a:t>
            </a:r>
            <a:r>
              <a:rPr lang="ar-SA" sz="3200" b="1" dirty="0">
                <a:cs typeface="PT Bold Heading" panose="02010400000000000000" pitchFamily="2" charset="-78"/>
              </a:rPr>
              <a:t> النموذج </a:t>
            </a:r>
            <a:r>
              <a:rPr lang="ar-SA" sz="3200" b="1" dirty="0" err="1">
                <a:cs typeface="PT Bold Heading" panose="02010400000000000000" pitchFamily="2" charset="-78"/>
              </a:rPr>
              <a:t>الحضارى</a:t>
            </a:r>
            <a:r>
              <a:rPr lang="ar-SA" sz="3200" b="1" dirty="0">
                <a:cs typeface="PT Bold Heading" panose="02010400000000000000" pitchFamily="2" charset="-78"/>
              </a:rPr>
              <a:t> </a:t>
            </a:r>
            <a:r>
              <a:rPr lang="ar-SA" sz="3200" b="1" dirty="0" err="1">
                <a:cs typeface="PT Bold Heading" panose="02010400000000000000" pitchFamily="2" charset="-78"/>
              </a:rPr>
              <a:t>الغربى</a:t>
            </a:r>
            <a:r>
              <a:rPr lang="ar-SA" sz="3200" b="1" dirty="0">
                <a:cs typeface="PT Bold Heading" panose="02010400000000000000" pitchFamily="2" charset="-78"/>
              </a:rPr>
              <a:t>، بل وتعميم السياسات المتعلقة بالطفل والمرأة والأسرة، والتظاهر بالحفاظ على حقوقهم، ولكنها </a:t>
            </a:r>
            <a:r>
              <a:rPr lang="ar-SA" sz="3200" b="1" dirty="0" err="1">
                <a:cs typeface="PT Bold Heading" panose="02010400000000000000" pitchFamily="2" charset="-78"/>
              </a:rPr>
              <a:t>فى</a:t>
            </a:r>
            <a:r>
              <a:rPr lang="ar-SA" sz="3200" b="1" dirty="0">
                <a:cs typeface="PT Bold Heading" panose="02010400000000000000" pitchFamily="2" charset="-78"/>
              </a:rPr>
              <a:t> الحقيقة تعمل على تفكيك الأسرة ,واستلاب وعى الأفراد واقتلاع الجذور </a:t>
            </a:r>
            <a:r>
              <a:rPr lang="ar-SA" sz="3200" b="1" dirty="0" err="1">
                <a:cs typeface="PT Bold Heading" panose="02010400000000000000" pitchFamily="2" charset="-78"/>
              </a:rPr>
              <a:t>التى</a:t>
            </a:r>
            <a:r>
              <a:rPr lang="ar-SA" sz="3200" b="1" dirty="0">
                <a:cs typeface="PT Bold Heading" panose="02010400000000000000" pitchFamily="2" charset="-78"/>
              </a:rPr>
              <a:t> تربط الفرد بعائلته ووطنه وبيئته.</a:t>
            </a:r>
            <a:endParaRPr lang="en-US" sz="3200" dirty="0">
              <a:cs typeface="PT Bold Heading" panose="02010400000000000000" pitchFamily="2" charset="-78"/>
            </a:endParaRPr>
          </a:p>
          <a:p>
            <a:endParaRPr lang="ar-EG" sz="3200" dirty="0">
              <a:cs typeface="PT Bold Heading" panose="02010400000000000000" pitchFamily="2" charset="-78"/>
            </a:endParaRPr>
          </a:p>
        </p:txBody>
      </p:sp>
    </p:spTree>
    <p:extLst>
      <p:ext uri="{BB962C8B-B14F-4D97-AF65-F5344CB8AC3E}">
        <p14:creationId xmlns:p14="http://schemas.microsoft.com/office/powerpoint/2010/main" val="3663767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1489166"/>
            <a:ext cx="12192000" cy="5368834"/>
          </a:xfrm>
        </p:spPr>
        <p:txBody>
          <a:bodyPr>
            <a:normAutofit lnSpcReduction="10000"/>
          </a:bodyPr>
          <a:lstStyle/>
          <a:p>
            <a:pPr algn="r"/>
            <a:r>
              <a:rPr lang="ar-SA" sz="3200" b="1" dirty="0">
                <a:cs typeface="PT Bold Heading" panose="02010400000000000000" pitchFamily="2" charset="-78"/>
              </a:rPr>
              <a:t>ويشهد الواقع </a:t>
            </a:r>
            <a:r>
              <a:rPr lang="ar-SA" sz="3200" b="1" dirty="0" err="1">
                <a:cs typeface="PT Bold Heading" panose="02010400000000000000" pitchFamily="2" charset="-78"/>
              </a:rPr>
              <a:t>الاجتماعى</a:t>
            </a:r>
            <a:r>
              <a:rPr lang="ar-SA" sz="3200" b="1" dirty="0">
                <a:cs typeface="PT Bold Heading" panose="02010400000000000000" pitchFamily="2" charset="-78"/>
              </a:rPr>
              <a:t> </a:t>
            </a:r>
            <a:r>
              <a:rPr lang="ar-SA" sz="3200" b="1" dirty="0" err="1">
                <a:cs typeface="PT Bold Heading" panose="02010400000000000000" pitchFamily="2" charset="-78"/>
              </a:rPr>
              <a:t>فى</a:t>
            </a:r>
            <a:r>
              <a:rPr lang="ar-SA" sz="3200" b="1" dirty="0">
                <a:cs typeface="PT Bold Heading" panose="02010400000000000000" pitchFamily="2" charset="-78"/>
              </a:rPr>
              <a:t> مصر – حالياً – مشكلات شبابية حادة تتخذ صوراً مختلفة من حيث مضمونها وحدتها, خاصة اهتزاز القيم واضطراب المعايير الاجتماعية والأخلاقية، الأمر الذى يتمثل بوضوح </a:t>
            </a:r>
            <a:r>
              <a:rPr lang="ar-SA" sz="3200" b="1" dirty="0" err="1">
                <a:cs typeface="PT Bold Heading" panose="02010400000000000000" pitchFamily="2" charset="-78"/>
              </a:rPr>
              <a:t>فى</a:t>
            </a:r>
            <a:r>
              <a:rPr lang="ar-SA" sz="3200" b="1" dirty="0">
                <a:cs typeface="PT Bold Heading" panose="02010400000000000000" pitchFamily="2" charset="-78"/>
              </a:rPr>
              <a:t> تزايد ألوان الانحراف، وانتشار صور من السلوك لم تكن مألوفة من قبل مما يهدد الأمن والاستقرار الاجتماعيين 0</a:t>
            </a:r>
            <a:endParaRPr lang="en-US" sz="3200" dirty="0">
              <a:cs typeface="PT Bold Heading" panose="02010400000000000000" pitchFamily="2" charset="-78"/>
            </a:endParaRPr>
          </a:p>
          <a:p>
            <a:pPr algn="r"/>
            <a:r>
              <a:rPr lang="ar-SA" sz="3200" b="1" dirty="0">
                <a:cs typeface="PT Bold Heading" panose="02010400000000000000" pitchFamily="2" charset="-78"/>
              </a:rPr>
              <a:t>	ومن أبرز ألوان هذا الانحراف هو العنف </a:t>
            </a:r>
            <a:r>
              <a:rPr lang="ar-SA" sz="3200" b="1" dirty="0" err="1">
                <a:cs typeface="PT Bold Heading" panose="02010400000000000000" pitchFamily="2" charset="-78"/>
              </a:rPr>
              <a:t>الطلابى</a:t>
            </a:r>
            <a:r>
              <a:rPr lang="ar-SA" sz="3200" b="1" dirty="0">
                <a:cs typeface="PT Bold Heading" panose="02010400000000000000" pitchFamily="2" charset="-78"/>
              </a:rPr>
              <a:t> أو السلوكيات العدوانية </a:t>
            </a:r>
            <a:r>
              <a:rPr lang="ar-SA" sz="3200" b="1" dirty="0" err="1">
                <a:cs typeface="PT Bold Heading" panose="02010400000000000000" pitchFamily="2" charset="-78"/>
              </a:rPr>
              <a:t>التى</a:t>
            </a:r>
            <a:r>
              <a:rPr lang="ar-SA" sz="3200" b="1" dirty="0">
                <a:cs typeface="PT Bold Heading" panose="02010400000000000000" pitchFamily="2" charset="-78"/>
              </a:rPr>
              <a:t> يقوم بها الطلاب داخل المؤسسات التعليمية, أو على مقربة منها, فتشير تقارير مركز بحوث الشرطة إلى أن عدد الأحداث الذين تتراوح أعمارهم ما بين 15-18، ويدخل ضمنهم بعض من طلاب الجامعات الذين صدرت ضدهم أحكام قد تزايد من حوالى 1056 عام 1991 إلى 2083 عام 1998, </a:t>
            </a:r>
            <a:r>
              <a:rPr lang="ar-SA" sz="3200" b="1" dirty="0" err="1">
                <a:cs typeface="PT Bold Heading" panose="02010400000000000000" pitchFamily="2" charset="-78"/>
              </a:rPr>
              <a:t>أى</a:t>
            </a:r>
            <a:r>
              <a:rPr lang="ar-SA" sz="3200" b="1" dirty="0">
                <a:cs typeface="PT Bold Heading" panose="02010400000000000000" pitchFamily="2" charset="-78"/>
              </a:rPr>
              <a:t> تضاعف النسبة خلال سبعة أعوام, كما أن جرائم الطلبة قد زادت خلال عام 1998 مقارنة بعام 1997 بنسبة 60%، وتزايد حجم الجرائم الجنائية حيث أصبحت تمثل 40% من جرائم الطلبة 0</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454331" y="321175"/>
            <a:ext cx="9144000" cy="1019946"/>
          </a:xfrm>
        </p:spPr>
        <p:txBody>
          <a:bodyPr>
            <a:normAutofit/>
          </a:bodyPr>
          <a:lstStyle/>
          <a:p>
            <a:r>
              <a:rPr lang="ar-SA" sz="4800" dirty="0">
                <a:solidFill>
                  <a:srgbClr val="FF0000"/>
                </a:solidFill>
                <a:latin typeface="Impact" panose="020B0806030902050204" pitchFamily="34" charset="0"/>
                <a:cs typeface="PT Bold Heading" panose="02010400000000000000" pitchFamily="2" charset="-78"/>
              </a:rPr>
              <a:t>تمهيد</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3085835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25797" y="105308"/>
            <a:ext cx="9802421" cy="744438"/>
          </a:xfrm>
        </p:spPr>
        <p:txBody>
          <a:bodyPr>
            <a:normAutofit fontScale="90000"/>
          </a:bodyPr>
          <a:lstStyle/>
          <a:p>
            <a:r>
              <a:rPr lang="ar-SA" sz="4000" b="1" dirty="0" smtClean="0">
                <a:solidFill>
                  <a:srgbClr val="FF0000"/>
                </a:solidFill>
                <a:cs typeface="PT Bold Heading" panose="02010400000000000000" pitchFamily="2" charset="-78"/>
              </a:rPr>
              <a:t>تابع تأثيرات </a:t>
            </a:r>
            <a:r>
              <a:rPr lang="ar-SA" sz="4000" b="1" dirty="0">
                <a:solidFill>
                  <a:srgbClr val="FF0000"/>
                </a:solidFill>
                <a:cs typeface="PT Bold Heading" panose="02010400000000000000" pitchFamily="2" charset="-78"/>
              </a:rPr>
              <a:t>العولمة على القيم (مخاطر العولمة على القيم</a:t>
            </a:r>
            <a:r>
              <a:rPr lang="ar-SA" sz="4000" b="1" dirty="0" smtClean="0">
                <a:solidFill>
                  <a:srgbClr val="FF0000"/>
                </a:solidFill>
                <a:cs typeface="PT Bold Heading" panose="02010400000000000000" pitchFamily="2" charset="-78"/>
              </a:rPr>
              <a:t>)</a:t>
            </a:r>
            <a:endParaRPr lang="en-US" sz="4000" dirty="0"/>
          </a:p>
        </p:txBody>
      </p:sp>
      <p:sp>
        <p:nvSpPr>
          <p:cNvPr id="4" name="عنوان فرعي 3"/>
          <p:cNvSpPr>
            <a:spLocks noGrp="1"/>
          </p:cNvSpPr>
          <p:nvPr>
            <p:ph type="subTitle" idx="1"/>
          </p:nvPr>
        </p:nvSpPr>
        <p:spPr>
          <a:xfrm>
            <a:off x="157018" y="748145"/>
            <a:ext cx="11942617" cy="6109855"/>
          </a:xfrm>
        </p:spPr>
        <p:txBody>
          <a:bodyPr>
            <a:noAutofit/>
          </a:bodyPr>
          <a:lstStyle/>
          <a:p>
            <a:r>
              <a:rPr lang="ar-SA" sz="3200" b="1" dirty="0">
                <a:solidFill>
                  <a:srgbClr val="FF0000"/>
                </a:solidFill>
                <a:cs typeface="PT Bold Heading" panose="02010400000000000000" pitchFamily="2" charset="-78"/>
              </a:rPr>
              <a:t>الجانب الاقتصادي</a:t>
            </a:r>
            <a:r>
              <a:rPr lang="ar-SA" sz="3200" b="1" dirty="0">
                <a:cs typeface="PT Bold Heading" panose="02010400000000000000" pitchFamily="2" charset="-78"/>
              </a:rPr>
              <a:t>: وتمثل </a:t>
            </a:r>
            <a:r>
              <a:rPr lang="ar-SA" sz="3200" b="1" dirty="0" err="1">
                <a:cs typeface="PT Bold Heading" panose="02010400000000000000" pitchFamily="2" charset="-78"/>
              </a:rPr>
              <a:t>فى</a:t>
            </a:r>
            <a:r>
              <a:rPr lang="ar-SA" sz="3200" b="1" dirty="0">
                <a:cs typeface="PT Bold Heading" panose="02010400000000000000" pitchFamily="2" charset="-78"/>
              </a:rPr>
              <a:t> تحويل المجتمعات النامية </a:t>
            </a:r>
            <a:r>
              <a:rPr lang="ar-SA" sz="3200" b="1" dirty="0" err="1">
                <a:cs typeface="PT Bold Heading" panose="02010400000000000000" pitchFamily="2" charset="-78"/>
              </a:rPr>
              <a:t>والتى</a:t>
            </a:r>
            <a:r>
              <a:rPr lang="ar-SA" sz="3200" b="1" dirty="0">
                <a:cs typeface="PT Bold Heading" panose="02010400000000000000" pitchFamily="2" charset="-78"/>
              </a:rPr>
              <a:t> منها الدول العربية إلى دول مستهلكة وليست منتجة ,وذلك عن طريق عقد الاتفاقيات العالمية، كاتفاقية الجات ، كما أدى الانفتاح </a:t>
            </a:r>
            <a:r>
              <a:rPr lang="ar-SA" sz="3200" b="1" dirty="0" err="1">
                <a:cs typeface="PT Bold Heading" panose="02010400000000000000" pitchFamily="2" charset="-78"/>
              </a:rPr>
              <a:t>فى</a:t>
            </a:r>
            <a:r>
              <a:rPr lang="ar-SA" sz="3200" b="1" dirty="0">
                <a:cs typeface="PT Bold Heading" panose="02010400000000000000" pitchFamily="2" charset="-78"/>
              </a:rPr>
              <a:t> استيراد المنتجات الغربية المادية وما يتبعها من أنماط ثقافية إلى تكوين أنماط سلوكية استهلاكية، </a:t>
            </a:r>
            <a:r>
              <a:rPr lang="ar-SA" sz="3200" b="1" dirty="0" err="1">
                <a:cs typeface="PT Bold Heading" panose="02010400000000000000" pitchFamily="2" charset="-78"/>
              </a:rPr>
              <a:t>وبالتالى</a:t>
            </a:r>
            <a:r>
              <a:rPr lang="ar-SA" sz="3200" b="1" dirty="0">
                <a:cs typeface="PT Bold Heading" panose="02010400000000000000" pitchFamily="2" charset="-78"/>
              </a:rPr>
              <a:t> سيطرة القيم الاستهلاكية على حساب قيم العمل المنتج لدى الأفراد، </a:t>
            </a:r>
            <a:r>
              <a:rPr lang="ar-SA" sz="3200" b="1" dirty="0" err="1">
                <a:cs typeface="PT Bold Heading" panose="02010400000000000000" pitchFamily="2" charset="-78"/>
              </a:rPr>
              <a:t>وبالتالى</a:t>
            </a:r>
            <a:r>
              <a:rPr lang="ar-SA" sz="3200" b="1" dirty="0">
                <a:cs typeface="PT Bold Heading" panose="02010400000000000000" pitchFamily="2" charset="-78"/>
              </a:rPr>
              <a:t> مقاومة </a:t>
            </a:r>
            <a:r>
              <a:rPr lang="ar-SA" sz="3200" b="1" dirty="0" err="1">
                <a:cs typeface="PT Bold Heading" panose="02010400000000000000" pitchFamily="2" charset="-78"/>
              </a:rPr>
              <a:t>أى</a:t>
            </a:r>
            <a:r>
              <a:rPr lang="ar-SA" sz="3200" b="1" dirty="0">
                <a:cs typeface="PT Bold Heading" panose="02010400000000000000" pitchFamily="2" charset="-78"/>
              </a:rPr>
              <a:t> حركة للتغيير </a:t>
            </a:r>
            <a:r>
              <a:rPr lang="ar-SA" sz="3200" b="1" dirty="0" smtClean="0">
                <a:cs typeface="PT Bold Heading" panose="02010400000000000000" pitchFamily="2" charset="-78"/>
              </a:rPr>
              <a:t>الاجتماعى0</a:t>
            </a:r>
          </a:p>
          <a:p>
            <a:r>
              <a:rPr lang="ar-SA" sz="3200" b="1" dirty="0">
                <a:solidFill>
                  <a:srgbClr val="FF0000"/>
                </a:solidFill>
                <a:cs typeface="PT Bold Heading" panose="02010400000000000000" pitchFamily="2" charset="-78"/>
              </a:rPr>
              <a:t>وفي ظل تأثيرات العولمة صار الأمر يتطلب من الشباب </a:t>
            </a:r>
            <a:r>
              <a:rPr lang="ar-SA" sz="3200" b="1" dirty="0" err="1">
                <a:solidFill>
                  <a:srgbClr val="FF0000"/>
                </a:solidFill>
                <a:cs typeface="PT Bold Heading" panose="02010400000000000000" pitchFamily="2" charset="-78"/>
              </a:rPr>
              <a:t>المصرى</a:t>
            </a:r>
            <a:r>
              <a:rPr lang="ar-SA" sz="3200" b="1" dirty="0">
                <a:solidFill>
                  <a:srgbClr val="FF0000"/>
                </a:solidFill>
                <a:cs typeface="PT Bold Heading" panose="02010400000000000000" pitchFamily="2" charset="-78"/>
              </a:rPr>
              <a:t> وخاصة الشباب </a:t>
            </a:r>
            <a:r>
              <a:rPr lang="ar-SA" sz="3200" b="1" dirty="0" err="1">
                <a:solidFill>
                  <a:srgbClr val="FF0000"/>
                </a:solidFill>
                <a:cs typeface="PT Bold Heading" panose="02010400000000000000" pitchFamily="2" charset="-78"/>
              </a:rPr>
              <a:t>الجامعى</a:t>
            </a:r>
            <a:r>
              <a:rPr lang="ar-SA" sz="3200" b="1" dirty="0">
                <a:cs typeface="PT Bold Heading" panose="02010400000000000000" pitchFamily="2" charset="-78"/>
              </a:rPr>
              <a:t> ضرورة تطوير إمكاناته وقدراته ومهاراته, بحيث تتكون لديه قيم المنافسة الشريفة والقيم العلمية المختلفة, كالرغبة الملحة </a:t>
            </a:r>
            <a:r>
              <a:rPr lang="ar-SA" sz="3200" b="1" dirty="0" err="1">
                <a:cs typeface="PT Bold Heading" panose="02010400000000000000" pitchFamily="2" charset="-78"/>
              </a:rPr>
              <a:t>فى</a:t>
            </a:r>
            <a:r>
              <a:rPr lang="ar-SA" sz="3200" b="1" dirty="0">
                <a:cs typeface="PT Bold Heading" panose="02010400000000000000" pitchFamily="2" charset="-78"/>
              </a:rPr>
              <a:t> المعرفة والفهم، والإيمان بالتفكير </a:t>
            </a:r>
            <a:r>
              <a:rPr lang="ar-SA" sz="3200" b="1" dirty="0" err="1">
                <a:cs typeface="PT Bold Heading" panose="02010400000000000000" pitchFamily="2" charset="-78"/>
              </a:rPr>
              <a:t>العلمى</a:t>
            </a:r>
            <a:r>
              <a:rPr lang="ar-SA" sz="3200" b="1" dirty="0">
                <a:cs typeface="PT Bold Heading" panose="02010400000000000000" pitchFamily="2" charset="-78"/>
              </a:rPr>
              <a:t>, واحترام المنطق, واستخدام العلم كمادة وطريقة، والقيم المرتبطة بالبيئة من حيث حمايتها, والحفاظ عليها, بحيث يؤدى ذلك إلى إعداد مواطنين قادرين على إيجاد حلول لتحسين مستوى حياتهم من خلال النمو </a:t>
            </a:r>
            <a:r>
              <a:rPr lang="ar-SA" sz="3200" b="1" dirty="0" err="1">
                <a:cs typeface="PT Bold Heading" panose="02010400000000000000" pitchFamily="2" charset="-78"/>
              </a:rPr>
              <a:t>الاقتصادى</a:t>
            </a:r>
            <a:r>
              <a:rPr lang="ar-SA" sz="3200" b="1" dirty="0">
                <a:cs typeface="PT Bold Heading" panose="02010400000000000000" pitchFamily="2" charset="-78"/>
              </a:rPr>
              <a:t> ودون تعريض البيئة للخطر، مع الحفاظ على حق الأجيال المقبلة 0</a:t>
            </a:r>
            <a:endParaRPr lang="en-US" sz="3200" dirty="0">
              <a:cs typeface="PT Bold Heading" panose="02010400000000000000" pitchFamily="2" charset="-78"/>
            </a:endParaRPr>
          </a:p>
          <a:p>
            <a:endParaRPr lang="en-US" sz="3200" dirty="0">
              <a:cs typeface="PT Bold Heading" panose="02010400000000000000" pitchFamily="2" charset="-78"/>
            </a:endParaRPr>
          </a:p>
          <a:p>
            <a:endParaRPr lang="ar-EG" sz="3200" dirty="0">
              <a:cs typeface="PT Bold Heading" panose="02010400000000000000" pitchFamily="2" charset="-78"/>
            </a:endParaRPr>
          </a:p>
        </p:txBody>
      </p:sp>
    </p:spTree>
    <p:extLst>
      <p:ext uri="{BB962C8B-B14F-4D97-AF65-F5344CB8AC3E}">
        <p14:creationId xmlns:p14="http://schemas.microsoft.com/office/powerpoint/2010/main" val="28228034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73580" y="179198"/>
            <a:ext cx="9248238" cy="587420"/>
          </a:xfrm>
        </p:spPr>
        <p:txBody>
          <a:bodyPr>
            <a:normAutofit/>
          </a:bodyPr>
          <a:lstStyle/>
          <a:p>
            <a:r>
              <a:rPr lang="ar-SA" sz="3600" dirty="0">
                <a:solidFill>
                  <a:srgbClr val="FF0000"/>
                </a:solidFill>
                <a:cs typeface="PT Bold Heading" panose="02010400000000000000" pitchFamily="2" charset="-78"/>
              </a:rPr>
              <a:t>2- </a:t>
            </a:r>
            <a:r>
              <a:rPr lang="ar-SA" sz="3600" b="1" dirty="0">
                <a:solidFill>
                  <a:srgbClr val="FF0000"/>
                </a:solidFill>
                <a:cs typeface="PT Bold Heading" panose="02010400000000000000" pitchFamily="2" charset="-78"/>
              </a:rPr>
              <a:t>التغيرات العلمية والتكنولوجية </a:t>
            </a:r>
            <a:r>
              <a:rPr lang="ar-SA" sz="3600" b="1" dirty="0" smtClean="0">
                <a:solidFill>
                  <a:srgbClr val="FF0000"/>
                </a:solidFill>
                <a:cs typeface="PT Bold Heading" panose="02010400000000000000" pitchFamily="2" charset="-78"/>
              </a:rPr>
              <a:t>:</a:t>
            </a:r>
            <a:endParaRPr lang="en-US" sz="3600" dirty="0">
              <a:solidFill>
                <a:srgbClr val="FF0000"/>
              </a:solidFill>
              <a:cs typeface="PT Bold Heading" panose="02010400000000000000" pitchFamily="2" charset="-78"/>
            </a:endParaRPr>
          </a:p>
        </p:txBody>
      </p:sp>
      <p:sp>
        <p:nvSpPr>
          <p:cNvPr id="4" name="عنوان فرعي 3"/>
          <p:cNvSpPr>
            <a:spLocks noGrp="1"/>
          </p:cNvSpPr>
          <p:nvPr>
            <p:ph type="subTitle" idx="1"/>
          </p:nvPr>
        </p:nvSpPr>
        <p:spPr>
          <a:xfrm>
            <a:off x="193964" y="1283855"/>
            <a:ext cx="11639448" cy="5332097"/>
          </a:xfrm>
        </p:spPr>
        <p:txBody>
          <a:bodyPr>
            <a:normAutofit/>
          </a:bodyPr>
          <a:lstStyle/>
          <a:p>
            <a:pPr algn="r"/>
            <a:r>
              <a:rPr lang="ar-SA" sz="3200" b="1" dirty="0">
                <a:solidFill>
                  <a:srgbClr val="FF0000"/>
                </a:solidFill>
                <a:cs typeface="PT Bold Heading" panose="02010400000000000000" pitchFamily="2" charset="-78"/>
              </a:rPr>
              <a:t>ويتمثل لب الثورة العلمية والتكنولوجية </a:t>
            </a:r>
            <a:r>
              <a:rPr lang="ar-SA" sz="3200" b="1" dirty="0" err="1">
                <a:solidFill>
                  <a:srgbClr val="FF0000"/>
                </a:solidFill>
                <a:cs typeface="PT Bold Heading" panose="02010400000000000000" pitchFamily="2" charset="-78"/>
              </a:rPr>
              <a:t>فى</a:t>
            </a:r>
            <a:r>
              <a:rPr lang="ar-SA" sz="3200" b="1" dirty="0">
                <a:solidFill>
                  <a:srgbClr val="FF0000"/>
                </a:solidFill>
                <a:cs typeface="PT Bold Heading" panose="02010400000000000000" pitchFamily="2" charset="-78"/>
              </a:rPr>
              <a:t> </a:t>
            </a:r>
            <a:r>
              <a:rPr lang="ar-SA" sz="3200" b="1" dirty="0" err="1">
                <a:solidFill>
                  <a:srgbClr val="FF0000"/>
                </a:solidFill>
                <a:cs typeface="PT Bold Heading" panose="02010400000000000000" pitchFamily="2" charset="-78"/>
              </a:rPr>
              <a:t>الأوتوماتية</a:t>
            </a:r>
            <a:r>
              <a:rPr lang="ar-SA" sz="3200" b="1" dirty="0">
                <a:solidFill>
                  <a:srgbClr val="FF0000"/>
                </a:solidFill>
                <a:cs typeface="PT Bold Heading" panose="02010400000000000000" pitchFamily="2" charset="-78"/>
              </a:rPr>
              <a:t> </a:t>
            </a:r>
            <a:r>
              <a:rPr lang="en-US" sz="3200" b="1" dirty="0">
                <a:cs typeface="PT Bold Heading" panose="02010400000000000000" pitchFamily="2" charset="-78"/>
              </a:rPr>
              <a:t>Automation </a:t>
            </a:r>
            <a:r>
              <a:rPr lang="ar-SA" sz="3200" b="1" dirty="0">
                <a:cs typeface="PT Bold Heading" panose="02010400000000000000" pitchFamily="2" charset="-78"/>
              </a:rPr>
              <a:t>، </a:t>
            </a:r>
            <a:r>
              <a:rPr lang="ar-SA" sz="3200" b="1" dirty="0" err="1">
                <a:cs typeface="PT Bold Heading" panose="02010400000000000000" pitchFamily="2" charset="-78"/>
              </a:rPr>
              <a:t>ففى</a:t>
            </a:r>
            <a:r>
              <a:rPr lang="ar-SA" sz="3200" b="1" dirty="0">
                <a:cs typeface="PT Bold Heading" panose="02010400000000000000" pitchFamily="2" charset="-78"/>
              </a:rPr>
              <a:t> عصر الزراعة تمثلت </a:t>
            </a:r>
            <a:r>
              <a:rPr lang="ar-SA" sz="3200" b="1" dirty="0" err="1">
                <a:cs typeface="PT Bold Heading" panose="02010400000000000000" pitchFamily="2" charset="-78"/>
              </a:rPr>
              <a:t>فى</a:t>
            </a:r>
            <a:r>
              <a:rPr lang="ar-SA" sz="3200" b="1" dirty="0">
                <a:cs typeface="PT Bold Heading" panose="02010400000000000000" pitchFamily="2" charset="-78"/>
              </a:rPr>
              <a:t> الأدوات، وفى عصر الصناعة تمثلت </a:t>
            </a:r>
            <a:r>
              <a:rPr lang="ar-SA" sz="3200" b="1" dirty="0" err="1">
                <a:cs typeface="PT Bold Heading" panose="02010400000000000000" pitchFamily="2" charset="-78"/>
              </a:rPr>
              <a:t>فى</a:t>
            </a:r>
            <a:r>
              <a:rPr lang="ar-SA" sz="3200" b="1" dirty="0">
                <a:cs typeface="PT Bold Heading" panose="02010400000000000000" pitchFamily="2" charset="-78"/>
              </a:rPr>
              <a:t> الآلة، أما مع الثورة العلمية والتكنولوجية فتتمثل </a:t>
            </a:r>
            <a:r>
              <a:rPr lang="ar-SA" sz="3200" b="1" dirty="0" err="1">
                <a:cs typeface="PT Bold Heading" panose="02010400000000000000" pitchFamily="2" charset="-78"/>
              </a:rPr>
              <a:t>فى</a:t>
            </a:r>
            <a:r>
              <a:rPr lang="ar-SA" sz="3200" b="1" dirty="0">
                <a:cs typeface="PT Bold Heading" panose="02010400000000000000" pitchFamily="2" charset="-78"/>
              </a:rPr>
              <a:t> الآلة ذاتية ما يسمى بالمعالج الدقيق للمعلومات, والذى يمكنه إدارة خط كامل للإنتاج ,بل مصنع بأكمله دون تدخل مباشر من الإنسان، </a:t>
            </a:r>
            <a:r>
              <a:rPr lang="ar-SA" sz="3200" b="1" u="heavy" dirty="0">
                <a:solidFill>
                  <a:srgbClr val="FF0000"/>
                </a:solidFill>
                <a:cs typeface="PT Bold Heading" panose="02010400000000000000" pitchFamily="2" charset="-78"/>
              </a:rPr>
              <a:t>وقد غطت الثورة العلمية والتكنولوجية عدة مجالات منها</a:t>
            </a:r>
            <a:r>
              <a:rPr lang="ar-SA" sz="3200" b="1" u="heavy" dirty="0" smtClean="0">
                <a:solidFill>
                  <a:srgbClr val="FF0000"/>
                </a:solidFill>
                <a:cs typeface="PT Bold Heading" panose="02010400000000000000" pitchFamily="2" charset="-78"/>
              </a:rPr>
              <a:t>:</a:t>
            </a:r>
          </a:p>
          <a:p>
            <a:pPr algn="r"/>
            <a:r>
              <a:rPr lang="ar-SA" sz="3200" dirty="0">
                <a:solidFill>
                  <a:srgbClr val="FF0000"/>
                </a:solidFill>
                <a:cs typeface="PT Bold Heading" panose="02010400000000000000" pitchFamily="2" charset="-78"/>
              </a:rPr>
              <a:t>1-</a:t>
            </a:r>
            <a:r>
              <a:rPr lang="ar-SA" sz="3200" b="1" dirty="0">
                <a:solidFill>
                  <a:srgbClr val="FF0000"/>
                </a:solidFill>
                <a:cs typeface="PT Bold Heading" panose="02010400000000000000" pitchFamily="2" charset="-78"/>
              </a:rPr>
              <a:t>تكنولوجيا المعلومات</a:t>
            </a:r>
            <a:r>
              <a:rPr lang="ar-SA" sz="3200" b="1" dirty="0">
                <a:cs typeface="PT Bold Heading" panose="02010400000000000000" pitchFamily="2" charset="-78"/>
              </a:rPr>
              <a:t>, والمتمثلة </a:t>
            </a:r>
            <a:r>
              <a:rPr lang="ar-SA" sz="3200" b="1" dirty="0" err="1">
                <a:cs typeface="PT Bold Heading" panose="02010400000000000000" pitchFamily="2" charset="-78"/>
              </a:rPr>
              <a:t>فى</a:t>
            </a:r>
            <a:r>
              <a:rPr lang="ar-SA" sz="3200" b="1" dirty="0">
                <a:cs typeface="PT Bold Heading" panose="02010400000000000000" pitchFamily="2" charset="-78"/>
              </a:rPr>
              <a:t> الالكترونيات الدقيقة, والآلات الحاسبة ,والإنسان </a:t>
            </a:r>
            <a:r>
              <a:rPr lang="ar-SA" sz="3200" b="1" dirty="0" err="1">
                <a:cs typeface="PT Bold Heading" panose="02010400000000000000" pitchFamily="2" charset="-78"/>
              </a:rPr>
              <a:t>الآلى</a:t>
            </a:r>
            <a:r>
              <a:rPr lang="ar-SA" sz="3200" b="1" dirty="0">
                <a:cs typeface="PT Bold Heading" panose="02010400000000000000" pitchFamily="2" charset="-78"/>
              </a:rPr>
              <a:t>, وصناعة المعلومات, والطاقة النووية, وتكنولوجيا الفضاء0</a:t>
            </a:r>
            <a:endParaRPr lang="en-US" sz="3200" dirty="0">
              <a:cs typeface="PT Bold Heading" panose="02010400000000000000" pitchFamily="2" charset="-78"/>
            </a:endParaRPr>
          </a:p>
          <a:p>
            <a:pPr algn="r"/>
            <a:r>
              <a:rPr lang="ar-SA" sz="3200" b="1" dirty="0">
                <a:solidFill>
                  <a:srgbClr val="FF0000"/>
                </a:solidFill>
                <a:cs typeface="PT Bold Heading" panose="02010400000000000000" pitchFamily="2" charset="-78"/>
              </a:rPr>
              <a:t>2-التكنولوجيا الحيوية </a:t>
            </a:r>
            <a:r>
              <a:rPr lang="ar-SA" sz="3200" b="1" dirty="0">
                <a:cs typeface="PT Bold Heading" panose="02010400000000000000" pitchFamily="2" charset="-78"/>
              </a:rPr>
              <a:t>والمتمثلة </a:t>
            </a:r>
            <a:r>
              <a:rPr lang="ar-SA" sz="3200" b="1" dirty="0" err="1">
                <a:cs typeface="PT Bold Heading" panose="02010400000000000000" pitchFamily="2" charset="-78"/>
              </a:rPr>
              <a:t>فى</a:t>
            </a:r>
            <a:r>
              <a:rPr lang="ar-SA" sz="3200" b="1" dirty="0">
                <a:cs typeface="PT Bold Heading" panose="02010400000000000000" pitchFamily="2" charset="-78"/>
              </a:rPr>
              <a:t> علم الأحياء والهندسة الوراثية0</a:t>
            </a:r>
            <a:endParaRPr lang="en-US" sz="3200" dirty="0">
              <a:cs typeface="PT Bold Heading" panose="02010400000000000000" pitchFamily="2" charset="-78"/>
            </a:endParaRPr>
          </a:p>
          <a:p>
            <a:pPr algn="r"/>
            <a:r>
              <a:rPr lang="ar-SA" sz="3200" dirty="0">
                <a:solidFill>
                  <a:srgbClr val="FF0000"/>
                </a:solidFill>
                <a:cs typeface="PT Bold Heading" panose="02010400000000000000" pitchFamily="2" charset="-78"/>
              </a:rPr>
              <a:t>3-</a:t>
            </a:r>
            <a:r>
              <a:rPr lang="ar-SA" sz="3200" b="1" dirty="0">
                <a:solidFill>
                  <a:srgbClr val="FF0000"/>
                </a:solidFill>
                <a:cs typeface="PT Bold Heading" panose="02010400000000000000" pitchFamily="2" charset="-78"/>
              </a:rPr>
              <a:t>تكنولوجيا المواد </a:t>
            </a:r>
            <a:r>
              <a:rPr lang="ar-SA" sz="3200" b="1" dirty="0">
                <a:cs typeface="PT Bold Heading" panose="02010400000000000000" pitchFamily="2" charset="-78"/>
              </a:rPr>
              <a:t>وهو مجال تخليق المواد الجديدة وإحلالها محل المواد الطبيعية القديمة على أساس التكنولوجيا الكيمياوية والبتروكيميائية.</a:t>
            </a:r>
            <a:endParaRPr lang="en-US" sz="3200" dirty="0">
              <a:cs typeface="PT Bold Heading" panose="02010400000000000000" pitchFamily="2" charset="-78"/>
            </a:endParaRPr>
          </a:p>
          <a:p>
            <a:pPr algn="r"/>
            <a:endParaRPr lang="ar-SA" sz="3200" b="1" u="heavy" dirty="0" smtClean="0">
              <a:cs typeface="PT Bold Heading" panose="02010400000000000000" pitchFamily="2" charset="-78"/>
            </a:endParaRPr>
          </a:p>
          <a:p>
            <a:pPr algn="r"/>
            <a:endParaRPr lang="en-US" sz="3200" dirty="0">
              <a:cs typeface="PT Bold Heading" panose="02010400000000000000" pitchFamily="2" charset="-78"/>
            </a:endParaRPr>
          </a:p>
          <a:p>
            <a:pPr algn="r"/>
            <a:endParaRPr lang="ar-EG" sz="3200" dirty="0">
              <a:cs typeface="PT Bold Heading" panose="02010400000000000000" pitchFamily="2" charset="-78"/>
            </a:endParaRPr>
          </a:p>
        </p:txBody>
      </p:sp>
    </p:spTree>
    <p:extLst>
      <p:ext uri="{BB962C8B-B14F-4D97-AF65-F5344CB8AC3E}">
        <p14:creationId xmlns:p14="http://schemas.microsoft.com/office/powerpoint/2010/main" val="41758107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110837" y="822038"/>
            <a:ext cx="11979564" cy="6622472"/>
          </a:xfrm>
        </p:spPr>
        <p:txBody>
          <a:bodyPr>
            <a:noAutofit/>
          </a:bodyPr>
          <a:lstStyle/>
          <a:p>
            <a:pPr algn="r"/>
            <a:r>
              <a:rPr lang="ar-SA" b="1" u="heavy" dirty="0">
                <a:solidFill>
                  <a:srgbClr val="FF0000"/>
                </a:solidFill>
                <a:cs typeface="PT Bold Heading" panose="02010400000000000000" pitchFamily="2" charset="-78"/>
              </a:rPr>
              <a:t>ومن هذه الانعكاسات</a:t>
            </a:r>
            <a:r>
              <a:rPr lang="ar-SA" b="1" dirty="0">
                <a:solidFill>
                  <a:srgbClr val="FF0000"/>
                </a:solidFill>
                <a:cs typeface="PT Bold Heading" panose="02010400000000000000" pitchFamily="2" charset="-78"/>
              </a:rPr>
              <a:t>:</a:t>
            </a:r>
            <a:endParaRPr lang="en-US" dirty="0">
              <a:solidFill>
                <a:srgbClr val="FF0000"/>
              </a:solidFill>
              <a:cs typeface="PT Bold Heading" panose="02010400000000000000" pitchFamily="2" charset="-78"/>
            </a:endParaRPr>
          </a:p>
          <a:p>
            <a:pPr algn="r"/>
            <a:r>
              <a:rPr lang="ar-SA" dirty="0">
                <a:cs typeface="PT Bold Heading" panose="02010400000000000000" pitchFamily="2" charset="-78"/>
              </a:rPr>
              <a:t>1-  </a:t>
            </a:r>
            <a:r>
              <a:rPr lang="ar-SA" b="1" dirty="0">
                <a:solidFill>
                  <a:srgbClr val="FF0000"/>
                </a:solidFill>
                <a:cs typeface="PT Bold Heading" panose="02010400000000000000" pitchFamily="2" charset="-78"/>
              </a:rPr>
              <a:t>زيادة الترابط </a:t>
            </a:r>
            <a:r>
              <a:rPr lang="ar-SA" b="1" dirty="0">
                <a:cs typeface="PT Bold Heading" panose="02010400000000000000" pitchFamily="2" charset="-78"/>
              </a:rPr>
              <a:t>بين بقاع العالم والاعتماد المتبادل بين الأطراف الرئيسية لهذا التقدم </a:t>
            </a:r>
            <a:r>
              <a:rPr lang="ar-SA" b="1" dirty="0" err="1">
                <a:cs typeface="PT Bold Heading" panose="02010400000000000000" pitchFamily="2" charset="-78"/>
              </a:rPr>
              <a:t>العلمى</a:t>
            </a:r>
            <a:r>
              <a:rPr lang="ar-SA" b="1" dirty="0">
                <a:cs typeface="PT Bold Heading" panose="02010400000000000000" pitchFamily="2" charset="-78"/>
              </a:rPr>
              <a:t> </a:t>
            </a:r>
            <a:r>
              <a:rPr lang="ar-SA" b="1" dirty="0" err="1">
                <a:cs typeface="PT Bold Heading" panose="02010400000000000000" pitchFamily="2" charset="-78"/>
              </a:rPr>
              <a:t>والتكنولوجى</a:t>
            </a:r>
            <a:r>
              <a:rPr lang="ar-SA" b="1" dirty="0">
                <a:cs typeface="PT Bold Heading" panose="02010400000000000000" pitchFamily="2" charset="-78"/>
              </a:rPr>
              <a:t>.</a:t>
            </a:r>
            <a:endParaRPr lang="en-US" dirty="0">
              <a:cs typeface="PT Bold Heading" panose="02010400000000000000" pitchFamily="2" charset="-78"/>
            </a:endParaRPr>
          </a:p>
          <a:p>
            <a:pPr algn="r"/>
            <a:r>
              <a:rPr lang="ar-SA" b="1" dirty="0">
                <a:solidFill>
                  <a:srgbClr val="FF0000"/>
                </a:solidFill>
                <a:cs typeface="PT Bold Heading" panose="02010400000000000000" pitchFamily="2" charset="-78"/>
              </a:rPr>
              <a:t>2-التراكم الكبير </a:t>
            </a:r>
            <a:r>
              <a:rPr lang="ar-SA" b="1" dirty="0" err="1">
                <a:cs typeface="PT Bold Heading" panose="02010400000000000000" pitchFamily="2" charset="-78"/>
              </a:rPr>
              <a:t>فى</a:t>
            </a:r>
            <a:r>
              <a:rPr lang="ar-SA" b="1" dirty="0">
                <a:cs typeface="PT Bold Heading" panose="02010400000000000000" pitchFamily="2" charset="-78"/>
              </a:rPr>
              <a:t> المعلومات والمعارف العلمية والتقنية، فالنظريات العلمية </a:t>
            </a:r>
            <a:r>
              <a:rPr lang="ar-SA" b="1" dirty="0" err="1">
                <a:cs typeface="PT Bold Heading" panose="02010400000000000000" pitchFamily="2" charset="-78"/>
              </a:rPr>
              <a:t>التى</a:t>
            </a:r>
            <a:r>
              <a:rPr lang="ar-SA" b="1" dirty="0">
                <a:cs typeface="PT Bold Heading" panose="02010400000000000000" pitchFamily="2" charset="-78"/>
              </a:rPr>
              <a:t> كانت </a:t>
            </a:r>
            <a:r>
              <a:rPr lang="ar-SA" b="1" dirty="0" err="1">
                <a:cs typeface="PT Bold Heading" panose="02010400000000000000" pitchFamily="2" charset="-78"/>
              </a:rPr>
              <a:t>فى</a:t>
            </a:r>
            <a:r>
              <a:rPr lang="ar-SA" b="1" dirty="0">
                <a:cs typeface="PT Bold Heading" panose="02010400000000000000" pitchFamily="2" charset="-78"/>
              </a:rPr>
              <a:t> </a:t>
            </a:r>
            <a:r>
              <a:rPr lang="ar-SA" b="1" dirty="0" err="1">
                <a:cs typeface="PT Bold Heading" panose="02010400000000000000" pitchFamily="2" charset="-78"/>
              </a:rPr>
              <a:t>الماضى</a:t>
            </a:r>
            <a:r>
              <a:rPr lang="ar-SA" b="1" dirty="0">
                <a:cs typeface="PT Bold Heading" panose="02010400000000000000" pitchFamily="2" charset="-78"/>
              </a:rPr>
              <a:t> مجرد كتابات نظرية فقط، صارت الآن تمثل العديد من الاختراعات والاكتشافات المذهلة </a:t>
            </a:r>
            <a:r>
              <a:rPr lang="ar-SA" b="1" dirty="0" err="1">
                <a:cs typeface="PT Bold Heading" panose="02010400000000000000" pitchFamily="2" charset="-78"/>
              </a:rPr>
              <a:t>التى</a:t>
            </a:r>
            <a:r>
              <a:rPr lang="ar-SA" b="1" dirty="0">
                <a:cs typeface="PT Bold Heading" panose="02010400000000000000" pitchFamily="2" charset="-78"/>
              </a:rPr>
              <a:t> أخذت بيد الحكومات والدول للتقدم والرقى </a:t>
            </a:r>
            <a:r>
              <a:rPr lang="ar-SA" b="1" dirty="0" err="1">
                <a:cs typeface="PT Bold Heading" panose="02010400000000000000" pitchFamily="2" charset="-78"/>
              </a:rPr>
              <a:t>فى</a:t>
            </a:r>
            <a:r>
              <a:rPr lang="ar-SA" b="1" dirty="0">
                <a:cs typeface="PT Bold Heading" panose="02010400000000000000" pitchFamily="2" charset="-78"/>
              </a:rPr>
              <a:t> العديد من الجوانب الاجتماعية والاقتصادية.</a:t>
            </a:r>
            <a:endParaRPr lang="en-US" dirty="0">
              <a:cs typeface="PT Bold Heading" panose="02010400000000000000" pitchFamily="2" charset="-78"/>
            </a:endParaRPr>
          </a:p>
          <a:p>
            <a:pPr algn="r"/>
            <a:r>
              <a:rPr lang="ar-SA" b="1" dirty="0">
                <a:solidFill>
                  <a:srgbClr val="FF0000"/>
                </a:solidFill>
                <a:cs typeface="PT Bold Heading" panose="02010400000000000000" pitchFamily="2" charset="-78"/>
              </a:rPr>
              <a:t>3-الاتجاه المتزايد </a:t>
            </a:r>
            <a:r>
              <a:rPr lang="ar-SA" b="1" dirty="0">
                <a:cs typeface="PT Bold Heading" panose="02010400000000000000" pitchFamily="2" charset="-78"/>
              </a:rPr>
              <a:t>نحو استخدام الآلة </a:t>
            </a:r>
            <a:r>
              <a:rPr lang="ar-SA" b="1" dirty="0" err="1">
                <a:cs typeface="PT Bold Heading" panose="02010400000000000000" pitchFamily="2" charset="-78"/>
              </a:rPr>
              <a:t>فى</a:t>
            </a:r>
            <a:r>
              <a:rPr lang="ar-SA" b="1" dirty="0">
                <a:cs typeface="PT Bold Heading" panose="02010400000000000000" pitchFamily="2" charset="-78"/>
              </a:rPr>
              <a:t> مجالات الحياة المختلفة، وتطور تكنولوجيا الآلات المتناهية </a:t>
            </a:r>
            <a:r>
              <a:rPr lang="ar-SA" b="1" dirty="0" err="1">
                <a:cs typeface="PT Bold Heading" panose="02010400000000000000" pitchFamily="2" charset="-78"/>
              </a:rPr>
              <a:t>فى</a:t>
            </a:r>
            <a:r>
              <a:rPr lang="ar-SA" b="1" dirty="0">
                <a:cs typeface="PT Bold Heading" panose="02010400000000000000" pitchFamily="2" charset="-78"/>
              </a:rPr>
              <a:t> الصغر، والأجهزة عالية الطاقة ذات التكلفة الزهيدة ,</a:t>
            </a:r>
            <a:r>
              <a:rPr lang="ar-SA" b="1" dirty="0" err="1">
                <a:cs typeface="PT Bold Heading" panose="02010400000000000000" pitchFamily="2" charset="-78"/>
              </a:rPr>
              <a:t>والتى</a:t>
            </a:r>
            <a:r>
              <a:rPr lang="ar-SA" b="1" dirty="0">
                <a:cs typeface="PT Bold Heading" panose="02010400000000000000" pitchFamily="2" charset="-78"/>
              </a:rPr>
              <a:t> من المتوقع أن تقلب النظم الاقتصادية والاجتماعية رأساً على عقب.</a:t>
            </a:r>
            <a:endParaRPr lang="en-US" dirty="0">
              <a:cs typeface="PT Bold Heading" panose="02010400000000000000" pitchFamily="2" charset="-78"/>
            </a:endParaRPr>
          </a:p>
          <a:p>
            <a:pPr algn="r"/>
            <a:r>
              <a:rPr lang="ar-SA" b="1" dirty="0">
                <a:solidFill>
                  <a:srgbClr val="FF0000"/>
                </a:solidFill>
                <a:cs typeface="PT Bold Heading" panose="02010400000000000000" pitchFamily="2" charset="-78"/>
              </a:rPr>
              <a:t>4-اٍحداث تغييرات </a:t>
            </a:r>
            <a:r>
              <a:rPr lang="ar-SA" b="1" dirty="0" err="1">
                <a:solidFill>
                  <a:srgbClr val="FF0000"/>
                </a:solidFill>
                <a:cs typeface="PT Bold Heading" panose="02010400000000000000" pitchFamily="2" charset="-78"/>
              </a:rPr>
              <a:t>فى</a:t>
            </a:r>
            <a:r>
              <a:rPr lang="ar-SA" b="1" dirty="0">
                <a:solidFill>
                  <a:srgbClr val="FF0000"/>
                </a:solidFill>
                <a:cs typeface="PT Bold Heading" panose="02010400000000000000" pitchFamily="2" charset="-78"/>
              </a:rPr>
              <a:t> البنى الاجتماعية</a:t>
            </a:r>
            <a:r>
              <a:rPr lang="ar-SA" b="1" dirty="0">
                <a:cs typeface="PT Bold Heading" panose="02010400000000000000" pitchFamily="2" charset="-78"/>
              </a:rPr>
              <a:t>، لأن التقدم </a:t>
            </a:r>
            <a:r>
              <a:rPr lang="ar-SA" b="1" dirty="0" err="1">
                <a:cs typeface="PT Bold Heading" panose="02010400000000000000" pitchFamily="2" charset="-78"/>
              </a:rPr>
              <a:t>التكنولوجى</a:t>
            </a:r>
            <a:r>
              <a:rPr lang="ar-SA" b="1" dirty="0">
                <a:cs typeface="PT Bold Heading" panose="02010400000000000000" pitchFamily="2" charset="-78"/>
              </a:rPr>
              <a:t> سيعوض عن العمالة </a:t>
            </a:r>
            <a:r>
              <a:rPr lang="ar-SA" b="1" dirty="0" err="1">
                <a:cs typeface="PT Bold Heading" panose="02010400000000000000" pitchFamily="2" charset="-78"/>
              </a:rPr>
              <a:t>التى</a:t>
            </a:r>
            <a:r>
              <a:rPr lang="ar-SA" b="1" dirty="0">
                <a:cs typeface="PT Bold Heading" panose="02010400000000000000" pitchFamily="2" charset="-78"/>
              </a:rPr>
              <a:t> </a:t>
            </a:r>
            <a:r>
              <a:rPr lang="ar-SA" b="1" dirty="0" err="1">
                <a:cs typeface="PT Bold Heading" panose="02010400000000000000" pitchFamily="2" charset="-78"/>
              </a:rPr>
              <a:t>تتطلبها</a:t>
            </a:r>
            <a:r>
              <a:rPr lang="ar-SA" b="1" dirty="0">
                <a:cs typeface="PT Bold Heading" panose="02010400000000000000" pitchFamily="2" charset="-78"/>
              </a:rPr>
              <a:t> الصناعة الآلية الكبيرة، ومن ثم أصبح ذلك مصدراً للبطالة وخاصة بين الشباب ,الأمر الذى أدى إلى وجود فراغ كبير لدى الطبقة المؤثرة </a:t>
            </a:r>
            <a:r>
              <a:rPr lang="ar-SA" b="1" dirty="0" err="1">
                <a:cs typeface="PT Bold Heading" panose="02010400000000000000" pitchFamily="2" charset="-78"/>
              </a:rPr>
              <a:t>فى</a:t>
            </a:r>
            <a:r>
              <a:rPr lang="ar-SA" b="1" dirty="0">
                <a:cs typeface="PT Bold Heading" panose="02010400000000000000" pitchFamily="2" charset="-78"/>
              </a:rPr>
              <a:t> المجتمع، </a:t>
            </a:r>
            <a:r>
              <a:rPr lang="ar-SA" b="1" dirty="0" err="1">
                <a:cs typeface="PT Bold Heading" panose="02010400000000000000" pitchFamily="2" charset="-78"/>
              </a:rPr>
              <a:t>وبالتالى</a:t>
            </a:r>
            <a:r>
              <a:rPr lang="ar-SA" b="1" dirty="0">
                <a:cs typeface="PT Bold Heading" panose="02010400000000000000" pitchFamily="2" charset="-78"/>
              </a:rPr>
              <a:t> أدى هذا الفراغ إلى اكتساب الشباب العديد من القيم </a:t>
            </a:r>
            <a:r>
              <a:rPr lang="ar-SA" b="1" dirty="0" err="1">
                <a:cs typeface="PT Bold Heading" panose="02010400000000000000" pitchFamily="2" charset="-78"/>
              </a:rPr>
              <a:t>التى</a:t>
            </a:r>
            <a:r>
              <a:rPr lang="ar-SA" b="1" dirty="0">
                <a:cs typeface="PT Bold Heading" panose="02010400000000000000" pitchFamily="2" charset="-78"/>
              </a:rPr>
              <a:t> تتعارض مع القيم المطلوبة </a:t>
            </a:r>
            <a:r>
              <a:rPr lang="ar-SA" b="1" dirty="0" err="1">
                <a:cs typeface="PT Bold Heading" panose="02010400000000000000" pitchFamily="2" charset="-78"/>
              </a:rPr>
              <a:t>فى</a:t>
            </a:r>
            <a:r>
              <a:rPr lang="ar-SA" b="1" dirty="0">
                <a:cs typeface="PT Bold Heading" panose="02010400000000000000" pitchFamily="2" charset="-78"/>
              </a:rPr>
              <a:t> المجتمع، فاتجه الشباب، إلى العنف للتنفيس عن الطاقة </a:t>
            </a:r>
            <a:r>
              <a:rPr lang="ar-SA" b="1" dirty="0" err="1">
                <a:cs typeface="PT Bold Heading" panose="02010400000000000000" pitchFamily="2" charset="-78"/>
              </a:rPr>
              <a:t>التى</a:t>
            </a:r>
            <a:r>
              <a:rPr lang="ar-SA" b="1" dirty="0">
                <a:cs typeface="PT Bold Heading" panose="02010400000000000000" pitchFamily="2" charset="-78"/>
              </a:rPr>
              <a:t> لديهم, أو اتجهوا إلى عدم الولاء والانتماء لمجتمعهم بالصورة المطلوبة، لأن المجتمع لم يحقق لهم أهدافهم، كما اعتمدوا على الاتكالية والسلبية وعدم تحمل المسئولية، وإذا كانت هذه بعض السلبيات إلا أن الثورة العلمية والتكنولوجية أدت إلى ظهور وظائف جديدة تتماشى مع هذا التقدم0</a:t>
            </a:r>
            <a:endParaRPr lang="en-US" dirty="0">
              <a:cs typeface="PT Bold Heading" panose="02010400000000000000" pitchFamily="2" charset="-78"/>
            </a:endParaRPr>
          </a:p>
          <a:p>
            <a:pPr algn="r"/>
            <a:endParaRPr lang="ar-EG" dirty="0">
              <a:cs typeface="PT Bold Heading" panose="02010400000000000000" pitchFamily="2" charset="-78"/>
            </a:endParaRPr>
          </a:p>
        </p:txBody>
      </p:sp>
      <p:sp>
        <p:nvSpPr>
          <p:cNvPr id="3" name="مستطيل 2"/>
          <p:cNvSpPr/>
          <p:nvPr/>
        </p:nvSpPr>
        <p:spPr>
          <a:xfrm>
            <a:off x="1625600" y="147845"/>
            <a:ext cx="8534400" cy="584775"/>
          </a:xfrm>
          <a:prstGeom prst="rect">
            <a:avLst/>
          </a:prstGeom>
        </p:spPr>
        <p:txBody>
          <a:bodyPr wrap="square">
            <a:spAutoFit/>
          </a:bodyPr>
          <a:lstStyle/>
          <a:p>
            <a:r>
              <a:rPr lang="ar-SA" sz="3200" dirty="0" smtClean="0">
                <a:solidFill>
                  <a:srgbClr val="FF0000"/>
                </a:solidFill>
                <a:cs typeface="PT Bold Heading" panose="02010400000000000000" pitchFamily="2" charset="-78"/>
              </a:rPr>
              <a:t>انعكاسات </a:t>
            </a:r>
            <a:r>
              <a:rPr lang="ar-SA" sz="3200" b="1" dirty="0" smtClean="0">
                <a:solidFill>
                  <a:srgbClr val="FF0000"/>
                </a:solidFill>
                <a:cs typeface="PT Bold Heading" panose="02010400000000000000" pitchFamily="2" charset="-78"/>
              </a:rPr>
              <a:t>التغيرات </a:t>
            </a:r>
            <a:r>
              <a:rPr lang="ar-SA" sz="3200" b="1" dirty="0">
                <a:solidFill>
                  <a:srgbClr val="FF0000"/>
                </a:solidFill>
                <a:cs typeface="PT Bold Heading" panose="02010400000000000000" pitchFamily="2" charset="-78"/>
              </a:rPr>
              <a:t>العلمية </a:t>
            </a:r>
            <a:r>
              <a:rPr lang="ar-SA" sz="3200" b="1" dirty="0" smtClean="0">
                <a:solidFill>
                  <a:srgbClr val="FF0000"/>
                </a:solidFill>
                <a:cs typeface="PT Bold Heading" panose="02010400000000000000" pitchFamily="2" charset="-78"/>
              </a:rPr>
              <a:t>والتكنولوجية</a:t>
            </a:r>
            <a:endParaRPr lang="ar-EG" sz="3200" dirty="0"/>
          </a:p>
        </p:txBody>
      </p:sp>
    </p:spTree>
    <p:extLst>
      <p:ext uri="{BB962C8B-B14F-4D97-AF65-F5344CB8AC3E}">
        <p14:creationId xmlns:p14="http://schemas.microsoft.com/office/powerpoint/2010/main" val="7694950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0" y="640316"/>
            <a:ext cx="12192000" cy="6623558"/>
          </a:xfrm>
        </p:spPr>
        <p:txBody>
          <a:bodyPr>
            <a:noAutofit/>
          </a:bodyPr>
          <a:lstStyle/>
          <a:p>
            <a:pPr algn="r"/>
            <a:r>
              <a:rPr lang="ar-SA" sz="2800" b="1" dirty="0">
                <a:solidFill>
                  <a:srgbClr val="FF0000"/>
                </a:solidFill>
                <a:cs typeface="PT Bold Heading" panose="02010400000000000000" pitchFamily="2" charset="-78"/>
              </a:rPr>
              <a:t>5- أن التقدم </a:t>
            </a:r>
            <a:r>
              <a:rPr lang="ar-SA" sz="2800" b="1" dirty="0" err="1">
                <a:solidFill>
                  <a:srgbClr val="FF0000"/>
                </a:solidFill>
                <a:cs typeface="PT Bold Heading" panose="02010400000000000000" pitchFamily="2" charset="-78"/>
              </a:rPr>
              <a:t>التنكولوجى</a:t>
            </a:r>
            <a:r>
              <a:rPr lang="ar-SA" sz="2800" b="1" dirty="0">
                <a:solidFill>
                  <a:srgbClr val="FF0000"/>
                </a:solidFill>
                <a:cs typeface="PT Bold Heading" panose="02010400000000000000" pitchFamily="2" charset="-78"/>
              </a:rPr>
              <a:t> </a:t>
            </a:r>
            <a:r>
              <a:rPr lang="ar-SA" sz="2800" b="1" dirty="0" err="1">
                <a:solidFill>
                  <a:srgbClr val="FF0000"/>
                </a:solidFill>
                <a:cs typeface="PT Bold Heading" panose="02010400000000000000" pitchFamily="2" charset="-78"/>
              </a:rPr>
              <a:t>والعلمى</a:t>
            </a:r>
            <a:r>
              <a:rPr lang="ar-SA" sz="2800" b="1" dirty="0">
                <a:solidFill>
                  <a:srgbClr val="FF0000"/>
                </a:solidFill>
                <a:cs typeface="PT Bold Heading" panose="02010400000000000000" pitchFamily="2" charset="-78"/>
              </a:rPr>
              <a:t> </a:t>
            </a:r>
            <a:r>
              <a:rPr lang="ar-SA" sz="2800" b="1" dirty="0">
                <a:cs typeface="PT Bold Heading" panose="02010400000000000000" pitchFamily="2" charset="-78"/>
              </a:rPr>
              <a:t>أدى إلى إعادة فحص النسق </a:t>
            </a:r>
            <a:r>
              <a:rPr lang="ar-SA" sz="2800" b="1" dirty="0" err="1">
                <a:cs typeface="PT Bold Heading" panose="02010400000000000000" pitchFamily="2" charset="-78"/>
              </a:rPr>
              <a:t>القيمى</a:t>
            </a:r>
            <a:r>
              <a:rPr lang="ar-SA" sz="2800" b="1" dirty="0">
                <a:cs typeface="PT Bold Heading" panose="02010400000000000000" pitchFamily="2" charset="-78"/>
              </a:rPr>
              <a:t> الموجود، حيث بدأت كثير من القيم </a:t>
            </a:r>
            <a:r>
              <a:rPr lang="ar-SA" sz="2800" b="1" dirty="0" err="1">
                <a:cs typeface="PT Bold Heading" panose="02010400000000000000" pitchFamily="2" charset="-78"/>
              </a:rPr>
              <a:t>فى</a:t>
            </a:r>
            <a:r>
              <a:rPr lang="ar-SA" sz="2800" b="1" dirty="0">
                <a:cs typeface="PT Bold Heading" panose="02010400000000000000" pitchFamily="2" charset="-78"/>
              </a:rPr>
              <a:t> الانتشار لدى الشباب وخاصة تلك المرتبطة بالسلام والمحبة واحترام البيئة وحمايتها، وبدأت  الدعوة إلى قيم إنسانية جديدة كاحترام الحياة والمسئولية تجاه الأجيال القادمة وحماية البيئة، وبات من المألوف فهم أن هذه القيم وغيرها عناصر أخلاقية يبنى عليها الضمير العام القيم الإنسانية كلها.</a:t>
            </a:r>
            <a:endParaRPr lang="en-US" sz="2800" dirty="0">
              <a:cs typeface="PT Bold Heading" panose="02010400000000000000" pitchFamily="2" charset="-78"/>
            </a:endParaRPr>
          </a:p>
          <a:p>
            <a:pPr algn="r"/>
            <a:r>
              <a:rPr lang="ar-SA" sz="2800" b="1" u="heavy" dirty="0">
                <a:solidFill>
                  <a:srgbClr val="FF0000"/>
                </a:solidFill>
                <a:cs typeface="PT Bold Heading" panose="02010400000000000000" pitchFamily="2" charset="-78"/>
              </a:rPr>
              <a:t>6- وفى الوقت نفسه ظهرت العديد من القيم السلبية</a:t>
            </a:r>
            <a:r>
              <a:rPr lang="ar-SA" sz="2800" b="1" dirty="0">
                <a:solidFill>
                  <a:srgbClr val="FF0000"/>
                </a:solidFill>
                <a:cs typeface="PT Bold Heading" panose="02010400000000000000" pitchFamily="2" charset="-78"/>
              </a:rPr>
              <a:t> </a:t>
            </a:r>
            <a:r>
              <a:rPr lang="ar-SA" sz="2800" b="1" dirty="0" err="1">
                <a:cs typeface="PT Bold Heading" panose="02010400000000000000" pitchFamily="2" charset="-78"/>
              </a:rPr>
              <a:t>التى</a:t>
            </a:r>
            <a:r>
              <a:rPr lang="ar-SA" sz="2800" b="1" dirty="0">
                <a:cs typeface="PT Bold Heading" panose="02010400000000000000" pitchFamily="2" charset="-78"/>
              </a:rPr>
              <a:t> اعتنقها الغرب وكان لها تأثيرها على مجتمعاتنا، ومن هذه السلبيات عدم اقتران العلم بالأخلاق، وأبرز مظاهر ذلك هو ظهور ما يسمى بتأجير الأرحام، وتظهر الخطورة على المجتمع هنا </a:t>
            </a:r>
            <a:r>
              <a:rPr lang="ar-SA" sz="2800" b="1" dirty="0" err="1">
                <a:cs typeface="PT Bold Heading" panose="02010400000000000000" pitchFamily="2" charset="-78"/>
              </a:rPr>
              <a:t>فى</a:t>
            </a:r>
            <a:r>
              <a:rPr lang="ar-SA" sz="2800" b="1" dirty="0">
                <a:cs typeface="PT Bold Heading" panose="02010400000000000000" pitchFamily="2" charset="-78"/>
              </a:rPr>
              <a:t> اختلاط الأنساب، ومن هذه المظاهر أيضاً ظهور ما يسمى بالاستنساخ البشرى وهو التكاثر </a:t>
            </a:r>
            <a:r>
              <a:rPr lang="ar-SA" sz="2800" b="1" dirty="0" err="1">
                <a:cs typeface="PT Bold Heading" panose="02010400000000000000" pitchFamily="2" charset="-78"/>
              </a:rPr>
              <a:t>اللاجنسى</a:t>
            </a:r>
            <a:r>
              <a:rPr lang="ar-SA" sz="2800" b="1" dirty="0">
                <a:cs typeface="PT Bold Heading" panose="02010400000000000000" pitchFamily="2" charset="-78"/>
              </a:rPr>
              <a:t> الذى يتم بين </a:t>
            </a:r>
            <a:r>
              <a:rPr lang="ar-SA" sz="2800" b="1" dirty="0" err="1">
                <a:cs typeface="PT Bold Heading" panose="02010400000000000000" pitchFamily="2" charset="-78"/>
              </a:rPr>
              <a:t>أى</a:t>
            </a:r>
            <a:r>
              <a:rPr lang="ar-SA" sz="2800" b="1" dirty="0">
                <a:cs typeface="PT Bold Heading" panose="02010400000000000000" pitchFamily="2" charset="-78"/>
              </a:rPr>
              <a:t> خلايا جسدية وبويضة أنثى منزوعة النواة، فهذه المظاهر كلها جاءت نتيجة حتمية العلم دون اعتبار للدين والإيمان والأخلاق"، ولا يخفى خطورة مثل تلك الأمور </a:t>
            </a:r>
            <a:r>
              <a:rPr lang="ar-SA" sz="2800" b="1" dirty="0" err="1">
                <a:cs typeface="PT Bold Heading" panose="02010400000000000000" pitchFamily="2" charset="-78"/>
              </a:rPr>
              <a:t>التى</a:t>
            </a:r>
            <a:r>
              <a:rPr lang="ar-SA" sz="2800" b="1" dirty="0">
                <a:cs typeface="PT Bold Heading" panose="02010400000000000000" pitchFamily="2" charset="-78"/>
              </a:rPr>
              <a:t> قد تؤثر على شبابنا </a:t>
            </a:r>
            <a:r>
              <a:rPr lang="ar-SA" sz="2800" b="1" dirty="0" err="1">
                <a:cs typeface="PT Bold Heading" panose="02010400000000000000" pitchFamily="2" charset="-78"/>
              </a:rPr>
              <a:t>فى</a:t>
            </a:r>
            <a:r>
              <a:rPr lang="ar-SA" sz="2800" b="1" dirty="0">
                <a:cs typeface="PT Bold Heading" panose="02010400000000000000" pitchFamily="2" charset="-78"/>
              </a:rPr>
              <a:t> قيامهم </a:t>
            </a:r>
            <a:r>
              <a:rPr lang="ar-SA" sz="2800" b="1" dirty="0" err="1">
                <a:cs typeface="PT Bold Heading" panose="02010400000000000000" pitchFamily="2" charset="-78"/>
              </a:rPr>
              <a:t>بأى</a:t>
            </a:r>
            <a:r>
              <a:rPr lang="ar-SA" sz="2800" b="1" dirty="0">
                <a:cs typeface="PT Bold Heading" panose="02010400000000000000" pitchFamily="2" charset="-78"/>
              </a:rPr>
              <a:t> أعمال حتى ولو كانت تعتمد على العلم، ولكن لا يحكم تلك الأعمال </a:t>
            </a:r>
            <a:r>
              <a:rPr lang="ar-SA" sz="2800" b="1" dirty="0" err="1">
                <a:cs typeface="PT Bold Heading" panose="02010400000000000000" pitchFamily="2" charset="-78"/>
              </a:rPr>
              <a:t>أى</a:t>
            </a:r>
            <a:r>
              <a:rPr lang="ar-SA" sz="2800" b="1" dirty="0">
                <a:cs typeface="PT Bold Heading" panose="02010400000000000000" pitchFamily="2" charset="-78"/>
              </a:rPr>
              <a:t> قيم أو أخلاق أو معايير، بل يكون هدفها فقط هو الحصول على النتيجة النهائية لذلك وهو المال0</a:t>
            </a:r>
            <a:endParaRPr lang="en-US" sz="2800" dirty="0">
              <a:cs typeface="PT Bold Heading" panose="02010400000000000000" pitchFamily="2" charset="-78"/>
            </a:endParaRPr>
          </a:p>
          <a:p>
            <a:pPr algn="r"/>
            <a:endParaRPr lang="ar-EG" sz="2800" dirty="0">
              <a:cs typeface="PT Bold Heading" panose="02010400000000000000" pitchFamily="2" charset="-78"/>
            </a:endParaRPr>
          </a:p>
        </p:txBody>
      </p:sp>
      <p:sp>
        <p:nvSpPr>
          <p:cNvPr id="3" name="مستطيل 2"/>
          <p:cNvSpPr/>
          <p:nvPr/>
        </p:nvSpPr>
        <p:spPr>
          <a:xfrm>
            <a:off x="1710099" y="55541"/>
            <a:ext cx="8486845" cy="584775"/>
          </a:xfrm>
          <a:prstGeom prst="rect">
            <a:avLst/>
          </a:prstGeom>
        </p:spPr>
        <p:txBody>
          <a:bodyPr wrap="square">
            <a:spAutoFit/>
          </a:bodyPr>
          <a:lstStyle/>
          <a:p>
            <a:r>
              <a:rPr lang="ar-SA" sz="3200" dirty="0">
                <a:solidFill>
                  <a:srgbClr val="FF0000"/>
                </a:solidFill>
                <a:cs typeface="PT Bold Heading" panose="02010400000000000000" pitchFamily="2" charset="-78"/>
              </a:rPr>
              <a:t>انعكاسات </a:t>
            </a:r>
            <a:r>
              <a:rPr lang="ar-SA" sz="3200" b="1" dirty="0">
                <a:solidFill>
                  <a:srgbClr val="FF0000"/>
                </a:solidFill>
                <a:cs typeface="PT Bold Heading" panose="02010400000000000000" pitchFamily="2" charset="-78"/>
              </a:rPr>
              <a:t>التغيرات العلمية والتكنولوجية</a:t>
            </a:r>
            <a:endParaRPr lang="ar-EG" sz="3200" dirty="0"/>
          </a:p>
        </p:txBody>
      </p:sp>
    </p:spTree>
    <p:extLst>
      <p:ext uri="{BB962C8B-B14F-4D97-AF65-F5344CB8AC3E}">
        <p14:creationId xmlns:p14="http://schemas.microsoft.com/office/powerpoint/2010/main" val="42518165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110837" y="387927"/>
            <a:ext cx="11647054" cy="6470073"/>
          </a:xfrm>
        </p:spPr>
        <p:txBody>
          <a:bodyPr>
            <a:noAutofit/>
          </a:bodyPr>
          <a:lstStyle/>
          <a:p>
            <a:pPr algn="r"/>
            <a:r>
              <a:rPr lang="ar-SA" b="1" dirty="0" smtClean="0">
                <a:cs typeface="PT Bold Heading" panose="02010400000000000000" pitchFamily="2" charset="-78"/>
              </a:rPr>
              <a:t>7- </a:t>
            </a:r>
            <a:r>
              <a:rPr lang="ar-SA" b="1" dirty="0" smtClean="0">
                <a:solidFill>
                  <a:srgbClr val="FF0000"/>
                </a:solidFill>
                <a:cs typeface="PT Bold Heading" panose="02010400000000000000" pitchFamily="2" charset="-78"/>
              </a:rPr>
              <a:t>كما أن القيم السالبة </a:t>
            </a:r>
            <a:r>
              <a:rPr lang="ar-SA" b="1" dirty="0" smtClean="0">
                <a:cs typeface="PT Bold Heading" panose="02010400000000000000" pitchFamily="2" charset="-78"/>
              </a:rPr>
              <a:t>أعاقت الإبداع وأفرغت المعرفة من مضمونها </a:t>
            </a:r>
            <a:r>
              <a:rPr lang="ar-SA" b="1" dirty="0" err="1" smtClean="0">
                <a:cs typeface="PT Bold Heading" panose="02010400000000000000" pitchFamily="2" charset="-78"/>
              </a:rPr>
              <a:t>التنموى</a:t>
            </a:r>
            <a:r>
              <a:rPr lang="ar-SA" b="1" dirty="0" smtClean="0">
                <a:cs typeface="PT Bold Heading" panose="02010400000000000000" pitchFamily="2" charset="-78"/>
              </a:rPr>
              <a:t> </a:t>
            </a:r>
            <a:r>
              <a:rPr lang="ar-SA" b="1" dirty="0" err="1" smtClean="0">
                <a:cs typeface="PT Bold Heading" panose="02010400000000000000" pitchFamily="2" charset="-78"/>
              </a:rPr>
              <a:t>والإنسانى</a:t>
            </a:r>
            <a:r>
              <a:rPr lang="ar-SA" b="1" dirty="0" smtClean="0">
                <a:cs typeface="PT Bold Heading" panose="02010400000000000000" pitchFamily="2" charset="-78"/>
              </a:rPr>
              <a:t>، حيث ضاعت القيمة الاجتماعية للعالم والمتعلم والمثقف.</a:t>
            </a:r>
            <a:endParaRPr lang="en-US" dirty="0" smtClean="0">
              <a:cs typeface="PT Bold Heading" panose="02010400000000000000" pitchFamily="2" charset="-78"/>
            </a:endParaRPr>
          </a:p>
          <a:p>
            <a:pPr algn="r"/>
            <a:r>
              <a:rPr lang="ar-SA" b="1" dirty="0" smtClean="0">
                <a:cs typeface="PT Bold Heading" panose="02010400000000000000" pitchFamily="2" charset="-78"/>
              </a:rPr>
              <a:t>8-  </a:t>
            </a:r>
            <a:r>
              <a:rPr lang="ar-SA" b="1" dirty="0">
                <a:solidFill>
                  <a:srgbClr val="FF0000"/>
                </a:solidFill>
                <a:cs typeface="PT Bold Heading" panose="02010400000000000000" pitchFamily="2" charset="-78"/>
              </a:rPr>
              <a:t>كما أن التعليم فقد قدرته </a:t>
            </a:r>
            <a:r>
              <a:rPr lang="ar-SA" b="1" dirty="0">
                <a:cs typeface="PT Bold Heading" panose="02010400000000000000" pitchFamily="2" charset="-78"/>
              </a:rPr>
              <a:t>على توفير الإمكانات </a:t>
            </a:r>
            <a:r>
              <a:rPr lang="ar-SA" b="1" dirty="0" err="1">
                <a:cs typeface="PT Bold Heading" panose="02010400000000000000" pitchFamily="2" charset="-78"/>
              </a:rPr>
              <a:t>التى</a:t>
            </a:r>
            <a:r>
              <a:rPr lang="ar-SA" b="1" dirty="0">
                <a:cs typeface="PT Bold Heading" panose="02010400000000000000" pitchFamily="2" charset="-78"/>
              </a:rPr>
              <a:t> تتيح للفقراء الارتقاء </a:t>
            </a:r>
            <a:r>
              <a:rPr lang="ar-SA" b="1" dirty="0" err="1">
                <a:cs typeface="PT Bold Heading" panose="02010400000000000000" pitchFamily="2" charset="-78"/>
              </a:rPr>
              <a:t>الاجتماعى</a:t>
            </a:r>
            <a:r>
              <a:rPr lang="ar-SA" b="1" dirty="0">
                <a:cs typeface="PT Bold Heading" panose="02010400000000000000" pitchFamily="2" charset="-78"/>
              </a:rPr>
              <a:t>، وباتت القيمة الاجتماعية العليا للثراء والمال، بغض النظر عن الوسائل المؤدية إليها, وساهم القمع والتهميش </a:t>
            </a:r>
            <a:r>
              <a:rPr lang="ar-SA" b="1" dirty="0" err="1">
                <a:cs typeface="PT Bold Heading" panose="02010400000000000000" pitchFamily="2" charset="-78"/>
              </a:rPr>
              <a:t>فى</a:t>
            </a:r>
            <a:r>
              <a:rPr lang="ar-SA" b="1" dirty="0">
                <a:cs typeface="PT Bold Heading" panose="02010400000000000000" pitchFamily="2" charset="-78"/>
              </a:rPr>
              <a:t> قتل الرغبة </a:t>
            </a:r>
            <a:r>
              <a:rPr lang="ar-SA" b="1" dirty="0" err="1">
                <a:cs typeface="PT Bold Heading" panose="02010400000000000000" pitchFamily="2" charset="-78"/>
              </a:rPr>
              <a:t>فى</a:t>
            </a:r>
            <a:r>
              <a:rPr lang="ar-SA" b="1" dirty="0">
                <a:cs typeface="PT Bold Heading" panose="02010400000000000000" pitchFamily="2" charset="-78"/>
              </a:rPr>
              <a:t> الإنجاز والسعادة والانتماء, مما أدى اٍلى سيادة الشعور باللامبالاة والاكتئاب </a:t>
            </a:r>
            <a:r>
              <a:rPr lang="ar-SA" b="1" dirty="0" err="1">
                <a:cs typeface="PT Bold Heading" panose="02010400000000000000" pitchFamily="2" charset="-78"/>
              </a:rPr>
              <a:t>السياسى</a:t>
            </a:r>
            <a:r>
              <a:rPr lang="ar-SA" b="1" dirty="0">
                <a:cs typeface="PT Bold Heading" panose="02010400000000000000" pitchFamily="2" charset="-78"/>
              </a:rPr>
              <a:t>، </a:t>
            </a:r>
            <a:r>
              <a:rPr lang="ar-SA" b="1" dirty="0" err="1">
                <a:cs typeface="PT Bold Heading" panose="02010400000000000000" pitchFamily="2" charset="-78"/>
              </a:rPr>
              <a:t>وبالتالى</a:t>
            </a:r>
            <a:r>
              <a:rPr lang="ar-SA" b="1" dirty="0">
                <a:cs typeface="PT Bold Heading" panose="02010400000000000000" pitchFamily="2" charset="-78"/>
              </a:rPr>
              <a:t> ابتعاد المواطنين عن الإسهام </a:t>
            </a:r>
            <a:r>
              <a:rPr lang="ar-SA" b="1" dirty="0" err="1">
                <a:cs typeface="PT Bold Heading" panose="02010400000000000000" pitchFamily="2" charset="-78"/>
              </a:rPr>
              <a:t>فى</a:t>
            </a:r>
            <a:r>
              <a:rPr lang="ar-SA" b="1" dirty="0">
                <a:cs typeface="PT Bold Heading" panose="02010400000000000000" pitchFamily="2" charset="-78"/>
              </a:rPr>
              <a:t> إحداث التغيير المنشود </a:t>
            </a:r>
            <a:r>
              <a:rPr lang="ar-SA" b="1" dirty="0" err="1">
                <a:cs typeface="PT Bold Heading" panose="02010400000000000000" pitchFamily="2" charset="-78"/>
              </a:rPr>
              <a:t>فى</a:t>
            </a:r>
            <a:r>
              <a:rPr lang="ar-SA" b="1" dirty="0">
                <a:cs typeface="PT Bold Heading" panose="02010400000000000000" pitchFamily="2" charset="-78"/>
              </a:rPr>
              <a:t> الوطن.</a:t>
            </a:r>
            <a:endParaRPr lang="en-US" dirty="0">
              <a:cs typeface="PT Bold Heading" panose="02010400000000000000" pitchFamily="2" charset="-78"/>
            </a:endParaRPr>
          </a:p>
          <a:p>
            <a:pPr algn="r"/>
            <a:r>
              <a:rPr lang="ar-SA" b="1" dirty="0">
                <a:cs typeface="PT Bold Heading" panose="02010400000000000000" pitchFamily="2" charset="-78"/>
              </a:rPr>
              <a:t>9- </a:t>
            </a:r>
            <a:r>
              <a:rPr lang="ar-SA" b="1" dirty="0">
                <a:solidFill>
                  <a:srgbClr val="FF0000"/>
                </a:solidFill>
                <a:cs typeface="PT Bold Heading" panose="02010400000000000000" pitchFamily="2" charset="-78"/>
              </a:rPr>
              <a:t>لم يعد الإنسان الحديث المنتج الفعال هو مثال المواطن المنشود</a:t>
            </a:r>
            <a:r>
              <a:rPr lang="ar-SA" b="1" dirty="0">
                <a:cs typeface="PT Bold Heading" panose="02010400000000000000" pitchFamily="2" charset="-78"/>
              </a:rPr>
              <a:t>، </a:t>
            </a:r>
            <a:r>
              <a:rPr lang="ar-SA" b="1" dirty="0" err="1">
                <a:cs typeface="PT Bold Heading" panose="02010400000000000000" pitchFamily="2" charset="-78"/>
              </a:rPr>
              <a:t>وبالتالى</a:t>
            </a:r>
            <a:r>
              <a:rPr lang="ar-SA" b="1" dirty="0">
                <a:cs typeface="PT Bold Heading" panose="02010400000000000000" pitchFamily="2" charset="-78"/>
              </a:rPr>
              <a:t> كان من </a:t>
            </a:r>
            <a:r>
              <a:rPr lang="ar-SA" b="1" dirty="0" err="1">
                <a:cs typeface="PT Bold Heading" panose="02010400000000000000" pitchFamily="2" charset="-78"/>
              </a:rPr>
              <a:t>الطبيعى</a:t>
            </a:r>
            <a:r>
              <a:rPr lang="ar-SA" b="1" dirty="0">
                <a:cs typeface="PT Bold Heading" panose="02010400000000000000" pitchFamily="2" charset="-78"/>
              </a:rPr>
              <a:t> أن تعانى الثقافة وإبداع المعرفة معاناة حقيقية، وهذا معناه أن الشباب </a:t>
            </a:r>
            <a:r>
              <a:rPr lang="ar-SA" b="1" dirty="0" err="1">
                <a:cs typeface="PT Bold Heading" panose="02010400000000000000" pitchFamily="2" charset="-78"/>
              </a:rPr>
              <a:t>العربى</a:t>
            </a:r>
            <a:r>
              <a:rPr lang="ar-SA" b="1" dirty="0">
                <a:cs typeface="PT Bold Heading" panose="02010400000000000000" pitchFamily="2" charset="-78"/>
              </a:rPr>
              <a:t> </a:t>
            </a:r>
            <a:r>
              <a:rPr lang="ar-SA" b="1" dirty="0" err="1">
                <a:cs typeface="PT Bold Heading" panose="02010400000000000000" pitchFamily="2" charset="-78"/>
              </a:rPr>
              <a:t>فى</a:t>
            </a:r>
            <a:r>
              <a:rPr lang="ar-SA" b="1" dirty="0">
                <a:cs typeface="PT Bold Heading" panose="02010400000000000000" pitchFamily="2" charset="-78"/>
              </a:rPr>
              <a:t> حاجة ماسة إلى تمثل قيم جديدة كالمثابرة والصبر على العمل والإصرار والابتكار.</a:t>
            </a:r>
            <a:endParaRPr lang="en-US" dirty="0">
              <a:cs typeface="PT Bold Heading" panose="02010400000000000000" pitchFamily="2" charset="-78"/>
            </a:endParaRPr>
          </a:p>
          <a:p>
            <a:pPr algn="r"/>
            <a:r>
              <a:rPr lang="ar-SA" b="1" dirty="0">
                <a:cs typeface="PT Bold Heading" panose="02010400000000000000" pitchFamily="2" charset="-78"/>
              </a:rPr>
              <a:t>10- </a:t>
            </a:r>
            <a:r>
              <a:rPr lang="ar-SA" b="1" dirty="0">
                <a:solidFill>
                  <a:srgbClr val="FF0000"/>
                </a:solidFill>
                <a:cs typeface="PT Bold Heading" panose="02010400000000000000" pitchFamily="2" charset="-78"/>
              </a:rPr>
              <a:t>تتطلب هذه الثورة العلمية والتكنولوجية ضرورة العمل على تنمية بعض القيم </a:t>
            </a:r>
            <a:r>
              <a:rPr lang="ar-SA" b="1" dirty="0" err="1">
                <a:solidFill>
                  <a:srgbClr val="FF0000"/>
                </a:solidFill>
                <a:cs typeface="PT Bold Heading" panose="02010400000000000000" pitchFamily="2" charset="-78"/>
              </a:rPr>
              <a:t>التى</a:t>
            </a:r>
            <a:r>
              <a:rPr lang="ar-SA" b="1" dirty="0">
                <a:solidFill>
                  <a:srgbClr val="FF0000"/>
                </a:solidFill>
                <a:cs typeface="PT Bold Heading" panose="02010400000000000000" pitchFamily="2" charset="-78"/>
              </a:rPr>
              <a:t> تؤمن بأهمية العلم كقيمة</a:t>
            </a:r>
            <a:r>
              <a:rPr lang="ar-SA" b="1" dirty="0">
                <a:cs typeface="PT Bold Heading" panose="02010400000000000000" pitchFamily="2" charset="-78"/>
              </a:rPr>
              <a:t>, والاهتمام بالتفكير </a:t>
            </a:r>
            <a:r>
              <a:rPr lang="ar-SA" b="1" dirty="0" err="1">
                <a:cs typeface="PT Bold Heading" panose="02010400000000000000" pitchFamily="2" charset="-78"/>
              </a:rPr>
              <a:t>العلمى</a:t>
            </a:r>
            <a:r>
              <a:rPr lang="ar-SA" b="1" dirty="0">
                <a:cs typeface="PT Bold Heading" panose="02010400000000000000" pitchFamily="2" charset="-78"/>
              </a:rPr>
              <a:t>, وأهمية استخدام العلم الاستخدام الأمثل, وخاصة </a:t>
            </a:r>
            <a:r>
              <a:rPr lang="ar-SA" b="1" dirty="0" err="1">
                <a:cs typeface="PT Bold Heading" panose="02010400000000000000" pitchFamily="2" charset="-78"/>
              </a:rPr>
              <a:t>فى</a:t>
            </a:r>
            <a:r>
              <a:rPr lang="ar-SA" b="1" dirty="0">
                <a:cs typeface="PT Bold Heading" panose="02010400000000000000" pitchFamily="2" charset="-78"/>
              </a:rPr>
              <a:t> إطار التعامل مع البيئة والعمل على حمايتها, والإيمان بقدرة العلم على الانتقال بالشباب وبمجتمعهم من التخلف إلى التقدم ,وهذا أمر هام </a:t>
            </a:r>
            <a:r>
              <a:rPr lang="ar-SA" b="1" dirty="0" err="1">
                <a:cs typeface="PT Bold Heading" panose="02010400000000000000" pitchFamily="2" charset="-78"/>
              </a:rPr>
              <a:t>فى</a:t>
            </a:r>
            <a:r>
              <a:rPr lang="ar-SA" b="1" dirty="0">
                <a:cs typeface="PT Bold Heading" panose="02010400000000000000" pitchFamily="2" charset="-78"/>
              </a:rPr>
              <a:t> الوقت الحاضر </a:t>
            </a:r>
            <a:r>
              <a:rPr lang="ar-SA" b="1" dirty="0" err="1">
                <a:cs typeface="PT Bold Heading" panose="02010400000000000000" pitchFamily="2" charset="-78"/>
              </a:rPr>
              <a:t>فى</a:t>
            </a:r>
            <a:r>
              <a:rPr lang="ar-SA" b="1" dirty="0">
                <a:cs typeface="PT Bold Heading" panose="02010400000000000000" pitchFamily="2" charset="-78"/>
              </a:rPr>
              <a:t> ضوء الإحباطات </a:t>
            </a:r>
            <a:r>
              <a:rPr lang="ar-SA" b="1" dirty="0" err="1">
                <a:cs typeface="PT Bold Heading" panose="02010400000000000000" pitchFamily="2" charset="-78"/>
              </a:rPr>
              <a:t>التى</a:t>
            </a:r>
            <a:r>
              <a:rPr lang="ar-SA" b="1" dirty="0">
                <a:cs typeface="PT Bold Heading" panose="02010400000000000000" pitchFamily="2" charset="-78"/>
              </a:rPr>
              <a:t> </a:t>
            </a:r>
            <a:r>
              <a:rPr lang="ar-SA" b="1" dirty="0" err="1">
                <a:cs typeface="PT Bold Heading" panose="02010400000000000000" pitchFamily="2" charset="-78"/>
              </a:rPr>
              <a:t>يواجهها</a:t>
            </a:r>
            <a:r>
              <a:rPr lang="ar-SA" b="1" dirty="0">
                <a:cs typeface="PT Bold Heading" panose="02010400000000000000" pitchFamily="2" charset="-78"/>
              </a:rPr>
              <a:t> الشباب, نتيجة عدم اهتمام المجتمع بالتعليم الاهتمام </a:t>
            </a:r>
            <a:r>
              <a:rPr lang="ar-SA" b="1" dirty="0" err="1">
                <a:cs typeface="PT Bold Heading" panose="02010400000000000000" pitchFamily="2" charset="-78"/>
              </a:rPr>
              <a:t>الكافى</a:t>
            </a:r>
            <a:r>
              <a:rPr lang="ar-SA" b="1" dirty="0">
                <a:cs typeface="PT Bold Heading" panose="02010400000000000000" pitchFamily="2" charset="-78"/>
              </a:rPr>
              <a:t> وعدم إيمان بعض أفراد المجتمع بقدرة التعليم على إحداث الحراك الاجتماعى0</a:t>
            </a:r>
            <a:endParaRPr lang="en-US" dirty="0">
              <a:cs typeface="PT Bold Heading" panose="02010400000000000000" pitchFamily="2" charset="-78"/>
            </a:endParaRPr>
          </a:p>
          <a:p>
            <a:pPr algn="r"/>
            <a:r>
              <a:rPr lang="ar-SA" b="1" dirty="0">
                <a:cs typeface="PT Bold Heading" panose="02010400000000000000" pitchFamily="2" charset="-78"/>
              </a:rPr>
              <a:t>11- ولعل أهم السلوكيات </a:t>
            </a:r>
            <a:r>
              <a:rPr lang="ar-SA" b="1" dirty="0" err="1">
                <a:cs typeface="PT Bold Heading" panose="02010400000000000000" pitchFamily="2" charset="-78"/>
              </a:rPr>
              <a:t>التى</a:t>
            </a:r>
            <a:r>
              <a:rPr lang="ar-SA" b="1" dirty="0">
                <a:cs typeface="PT Bold Heading" panose="02010400000000000000" pitchFamily="2" charset="-78"/>
              </a:rPr>
              <a:t> </a:t>
            </a:r>
            <a:r>
              <a:rPr lang="ar-SA" b="1" dirty="0" err="1">
                <a:solidFill>
                  <a:srgbClr val="FF0000"/>
                </a:solidFill>
                <a:cs typeface="PT Bold Heading" panose="02010400000000000000" pitchFamily="2" charset="-78"/>
              </a:rPr>
              <a:t>يتطلبها</a:t>
            </a:r>
            <a:r>
              <a:rPr lang="ar-SA" b="1" dirty="0">
                <a:solidFill>
                  <a:srgbClr val="FF0000"/>
                </a:solidFill>
                <a:cs typeface="PT Bold Heading" panose="02010400000000000000" pitchFamily="2" charset="-78"/>
              </a:rPr>
              <a:t> هذا التقدم </a:t>
            </a:r>
            <a:r>
              <a:rPr lang="ar-SA" b="1" dirty="0" err="1">
                <a:solidFill>
                  <a:srgbClr val="FF0000"/>
                </a:solidFill>
                <a:cs typeface="PT Bold Heading" panose="02010400000000000000" pitchFamily="2" charset="-78"/>
              </a:rPr>
              <a:t>التكنولوجى</a:t>
            </a:r>
            <a:r>
              <a:rPr lang="ar-SA" b="1" dirty="0">
                <a:solidFill>
                  <a:srgbClr val="FF0000"/>
                </a:solidFill>
                <a:cs typeface="PT Bold Heading" panose="02010400000000000000" pitchFamily="2" charset="-78"/>
              </a:rPr>
              <a:t> الهائل هو تقدير قيمة الوقت وقيمة النظام والتنظيم والتخطيط السليم وتحمل المسئولية </a:t>
            </a:r>
            <a:r>
              <a:rPr lang="ar-SA" b="1" dirty="0" err="1">
                <a:cs typeface="PT Bold Heading" panose="02010400000000000000" pitchFamily="2" charset="-78"/>
              </a:rPr>
              <a:t>فى</a:t>
            </a:r>
            <a:r>
              <a:rPr lang="ar-SA" b="1" dirty="0">
                <a:cs typeface="PT Bold Heading" panose="02010400000000000000" pitchFamily="2" charset="-78"/>
              </a:rPr>
              <a:t> إدارة شئون الحياة ومجالاتها بدءاً من محيط الأسرة إلى موقع العمل إلى المشاركة </a:t>
            </a:r>
            <a:r>
              <a:rPr lang="ar-SA" b="1" dirty="0" err="1">
                <a:cs typeface="PT Bold Heading" panose="02010400000000000000" pitchFamily="2" charset="-78"/>
              </a:rPr>
              <a:t>فى</a:t>
            </a:r>
            <a:r>
              <a:rPr lang="ar-SA" b="1" dirty="0">
                <a:cs typeface="PT Bold Heading" panose="02010400000000000000" pitchFamily="2" charset="-78"/>
              </a:rPr>
              <a:t> الحياة العامة0</a:t>
            </a:r>
            <a:endParaRPr lang="en-US" dirty="0">
              <a:cs typeface="PT Bold Heading" panose="02010400000000000000" pitchFamily="2" charset="-78"/>
            </a:endParaRPr>
          </a:p>
          <a:p>
            <a:pPr algn="r"/>
            <a:endParaRPr lang="ar-EG" dirty="0">
              <a:cs typeface="PT Bold Heading" panose="02010400000000000000" pitchFamily="2" charset="-78"/>
            </a:endParaRPr>
          </a:p>
        </p:txBody>
      </p:sp>
      <p:sp>
        <p:nvSpPr>
          <p:cNvPr id="3" name="مستطيل 2"/>
          <p:cNvSpPr/>
          <p:nvPr/>
        </p:nvSpPr>
        <p:spPr>
          <a:xfrm>
            <a:off x="4373300" y="297934"/>
            <a:ext cx="3722493" cy="369332"/>
          </a:xfrm>
          <a:prstGeom prst="rect">
            <a:avLst/>
          </a:prstGeom>
        </p:spPr>
        <p:txBody>
          <a:bodyPr wrap="none">
            <a:spAutoFit/>
          </a:bodyPr>
          <a:lstStyle/>
          <a:p>
            <a:r>
              <a:rPr lang="ar-SA" dirty="0">
                <a:solidFill>
                  <a:srgbClr val="FF0000"/>
                </a:solidFill>
                <a:cs typeface="PT Bold Heading" panose="02010400000000000000" pitchFamily="2" charset="-78"/>
              </a:rPr>
              <a:t>انعكاسات </a:t>
            </a:r>
            <a:r>
              <a:rPr lang="ar-SA" b="1" dirty="0">
                <a:solidFill>
                  <a:srgbClr val="FF0000"/>
                </a:solidFill>
                <a:cs typeface="PT Bold Heading" panose="02010400000000000000" pitchFamily="2" charset="-78"/>
              </a:rPr>
              <a:t>التغيرات العلمية والتكنولوجية</a:t>
            </a:r>
            <a:endParaRPr lang="ar-EG" dirty="0"/>
          </a:p>
        </p:txBody>
      </p:sp>
    </p:spTree>
    <p:extLst>
      <p:ext uri="{BB962C8B-B14F-4D97-AF65-F5344CB8AC3E}">
        <p14:creationId xmlns:p14="http://schemas.microsoft.com/office/powerpoint/2010/main" val="9345101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71979" y="197670"/>
            <a:ext cx="8998858" cy="642839"/>
          </a:xfrm>
        </p:spPr>
        <p:txBody>
          <a:bodyPr>
            <a:normAutofit/>
          </a:bodyPr>
          <a:lstStyle/>
          <a:p>
            <a:r>
              <a:rPr lang="ar-SA" sz="4000" dirty="0">
                <a:solidFill>
                  <a:srgbClr val="FF0000"/>
                </a:solidFill>
                <a:cs typeface="PT Bold Heading" panose="02010400000000000000" pitchFamily="2" charset="-78"/>
              </a:rPr>
              <a:t>3- </a:t>
            </a:r>
            <a:r>
              <a:rPr lang="ar-SA" sz="4000" b="1" dirty="0">
                <a:solidFill>
                  <a:srgbClr val="FF0000"/>
                </a:solidFill>
                <a:cs typeface="PT Bold Heading" panose="02010400000000000000" pitchFamily="2" charset="-78"/>
              </a:rPr>
              <a:t>التغيرات </a:t>
            </a:r>
            <a:r>
              <a:rPr lang="ar-SA" sz="4000" b="1" dirty="0" smtClean="0">
                <a:solidFill>
                  <a:srgbClr val="FF0000"/>
                </a:solidFill>
                <a:cs typeface="PT Bold Heading" panose="02010400000000000000" pitchFamily="2" charset="-78"/>
              </a:rPr>
              <a:t>الثقافية</a:t>
            </a:r>
            <a:endParaRPr lang="en-US" sz="4000" dirty="0">
              <a:solidFill>
                <a:srgbClr val="FF0000"/>
              </a:solidFill>
              <a:cs typeface="PT Bold Heading" panose="02010400000000000000" pitchFamily="2" charset="-78"/>
            </a:endParaRPr>
          </a:p>
        </p:txBody>
      </p:sp>
      <p:sp>
        <p:nvSpPr>
          <p:cNvPr id="4" name="عنوان فرعي 3"/>
          <p:cNvSpPr>
            <a:spLocks noGrp="1"/>
          </p:cNvSpPr>
          <p:nvPr>
            <p:ph type="subTitle" idx="1"/>
          </p:nvPr>
        </p:nvSpPr>
        <p:spPr>
          <a:xfrm>
            <a:off x="304801" y="932873"/>
            <a:ext cx="11471564" cy="5486399"/>
          </a:xfrm>
        </p:spPr>
        <p:txBody>
          <a:bodyPr>
            <a:noAutofit/>
          </a:bodyPr>
          <a:lstStyle/>
          <a:p>
            <a:pPr algn="r"/>
            <a:r>
              <a:rPr lang="ar-SA" sz="3200" b="1" dirty="0">
                <a:cs typeface="PT Bold Heading" panose="02010400000000000000" pitchFamily="2" charset="-78"/>
              </a:rPr>
              <a:t>إن أهم المستجدات </a:t>
            </a:r>
            <a:r>
              <a:rPr lang="ar-SA" sz="3200" b="1" dirty="0" err="1">
                <a:cs typeface="PT Bold Heading" panose="02010400000000000000" pitchFamily="2" charset="-78"/>
              </a:rPr>
              <a:t>التى</a:t>
            </a:r>
            <a:r>
              <a:rPr lang="ar-SA" sz="3200" b="1" dirty="0">
                <a:cs typeface="PT Bold Heading" panose="02010400000000000000" pitchFamily="2" charset="-78"/>
              </a:rPr>
              <a:t> طرأت على النظام </a:t>
            </a:r>
            <a:r>
              <a:rPr lang="ar-SA" sz="3200" b="1" dirty="0" err="1">
                <a:cs typeface="PT Bold Heading" panose="02010400000000000000" pitchFamily="2" charset="-78"/>
              </a:rPr>
              <a:t>الإعلامى</a:t>
            </a:r>
            <a:r>
              <a:rPr lang="ar-SA" sz="3200" b="1" dirty="0">
                <a:cs typeface="PT Bold Heading" panose="02010400000000000000" pitchFamily="2" charset="-78"/>
              </a:rPr>
              <a:t> </a:t>
            </a:r>
            <a:r>
              <a:rPr lang="ar-SA" sz="3200" b="1" dirty="0" err="1">
                <a:cs typeface="PT Bold Heading" panose="02010400000000000000" pitchFamily="2" charset="-78"/>
              </a:rPr>
              <a:t>العربى</a:t>
            </a:r>
            <a:r>
              <a:rPr lang="ar-SA" sz="3200" b="1" dirty="0">
                <a:cs typeface="PT Bold Heading" panose="02010400000000000000" pitchFamily="2" charset="-78"/>
              </a:rPr>
              <a:t> على مشارف القرن </a:t>
            </a:r>
            <a:r>
              <a:rPr lang="ar-SA" sz="3200" b="1" dirty="0" err="1">
                <a:cs typeface="PT Bold Heading" panose="02010400000000000000" pitchFamily="2" charset="-78"/>
              </a:rPr>
              <a:t>الحادى</a:t>
            </a:r>
            <a:r>
              <a:rPr lang="ar-SA" sz="3200" b="1" dirty="0">
                <a:cs typeface="PT Bold Heading" panose="02010400000000000000" pitchFamily="2" charset="-78"/>
              </a:rPr>
              <a:t> والعشرين تمثلت </a:t>
            </a:r>
            <a:r>
              <a:rPr lang="ar-SA" sz="3200" b="1" dirty="0" err="1">
                <a:cs typeface="PT Bold Heading" panose="02010400000000000000" pitchFamily="2" charset="-78"/>
              </a:rPr>
              <a:t>فى</a:t>
            </a:r>
            <a:r>
              <a:rPr lang="ar-SA" sz="3200" b="1" dirty="0">
                <a:cs typeface="PT Bold Heading" panose="02010400000000000000" pitchFamily="2" charset="-78"/>
              </a:rPr>
              <a:t> : تعثر النظام </a:t>
            </a:r>
            <a:r>
              <a:rPr lang="ar-SA" sz="3200" b="1" dirty="0" err="1">
                <a:cs typeface="PT Bold Heading" panose="02010400000000000000" pitchFamily="2" charset="-78"/>
              </a:rPr>
              <a:t>الإعلامى</a:t>
            </a:r>
            <a:r>
              <a:rPr lang="ar-SA" sz="3200" b="1" dirty="0">
                <a:cs typeface="PT Bold Heading" panose="02010400000000000000" pitchFamily="2" charset="-78"/>
              </a:rPr>
              <a:t> </a:t>
            </a:r>
            <a:r>
              <a:rPr lang="ar-SA" sz="3200" b="1" dirty="0" err="1">
                <a:cs typeface="PT Bold Heading" panose="02010400000000000000" pitchFamily="2" charset="-78"/>
              </a:rPr>
              <a:t>العربى</a:t>
            </a:r>
            <a:r>
              <a:rPr lang="ar-SA" sz="3200" b="1" dirty="0">
                <a:cs typeface="PT Bold Heading" panose="02010400000000000000" pitchFamily="2" charset="-78"/>
              </a:rPr>
              <a:t> </a:t>
            </a:r>
            <a:r>
              <a:rPr lang="ar-SA" sz="3200" b="1" dirty="0" err="1">
                <a:cs typeface="PT Bold Heading" panose="02010400000000000000" pitchFamily="2" charset="-78"/>
              </a:rPr>
              <a:t>فى</a:t>
            </a:r>
            <a:r>
              <a:rPr lang="ar-SA" sz="3200" b="1" dirty="0">
                <a:cs typeface="PT Bold Heading" panose="02010400000000000000" pitchFamily="2" charset="-78"/>
              </a:rPr>
              <a:t> الاستجابة لتحديات عولمة الإعلام، والأداء الضعيف والتنافس السلبى، وضعف الهياكل التمويلية والفنية .</a:t>
            </a:r>
            <a:endParaRPr lang="en-US" sz="3200" dirty="0">
              <a:cs typeface="PT Bold Heading" panose="02010400000000000000" pitchFamily="2" charset="-78"/>
            </a:endParaRPr>
          </a:p>
          <a:p>
            <a:pPr algn="r"/>
            <a:r>
              <a:rPr lang="ar-SA" sz="3200" b="1" dirty="0">
                <a:cs typeface="PT Bold Heading" panose="02010400000000000000" pitchFamily="2" charset="-78"/>
              </a:rPr>
              <a:t>الأمر الذى أدى إلى زيادة الضغوط لفرض أسس ثقافية نمطية تستغل منها دعاوى الديمقراطية والمشاركة والمكاشفة وحقوق الإنسان، وصارت أدوات الاتصال والمعلومات تعمل بكل قواها لغرس قيم معينة، وتمجيد ثقافة عالمية جديرة بالاعتبار 0</a:t>
            </a:r>
            <a:endParaRPr lang="en-US" sz="3200" dirty="0">
              <a:cs typeface="PT Bold Heading" panose="02010400000000000000" pitchFamily="2" charset="-78"/>
            </a:endParaRPr>
          </a:p>
          <a:p>
            <a:pPr algn="r"/>
            <a:endParaRPr lang="ar-EG" sz="3200" dirty="0">
              <a:cs typeface="PT Bold Heading" panose="02010400000000000000" pitchFamily="2" charset="-78"/>
            </a:endParaRPr>
          </a:p>
        </p:txBody>
      </p:sp>
    </p:spTree>
    <p:extLst>
      <p:ext uri="{BB962C8B-B14F-4D97-AF65-F5344CB8AC3E}">
        <p14:creationId xmlns:p14="http://schemas.microsoft.com/office/powerpoint/2010/main" val="8944565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44269" y="225380"/>
            <a:ext cx="9248239" cy="601934"/>
          </a:xfrm>
        </p:spPr>
        <p:txBody>
          <a:bodyPr>
            <a:noAutofit/>
          </a:bodyPr>
          <a:lstStyle/>
          <a:p>
            <a:r>
              <a:rPr lang="ar-SA" sz="4000" b="1" dirty="0" smtClean="0">
                <a:solidFill>
                  <a:srgbClr val="FF0000"/>
                </a:solidFill>
                <a:cs typeface="PT Bold Heading" panose="02010400000000000000" pitchFamily="2" charset="-78"/>
              </a:rPr>
              <a:t>انعكاسات التغيرات الثقافية </a:t>
            </a:r>
            <a:r>
              <a:rPr lang="ar-SA" sz="4000" b="1" dirty="0">
                <a:solidFill>
                  <a:srgbClr val="FF0000"/>
                </a:solidFill>
                <a:cs typeface="PT Bold Heading" panose="02010400000000000000" pitchFamily="2" charset="-78"/>
              </a:rPr>
              <a:t>على </a:t>
            </a:r>
            <a:r>
              <a:rPr lang="ar-SA" sz="4000" b="1" dirty="0" smtClean="0">
                <a:solidFill>
                  <a:srgbClr val="FF0000"/>
                </a:solidFill>
                <a:cs typeface="PT Bold Heading" panose="02010400000000000000" pitchFamily="2" charset="-78"/>
              </a:rPr>
              <a:t>المجتمع</a:t>
            </a:r>
            <a:endParaRPr lang="en-US" sz="4000" dirty="0">
              <a:solidFill>
                <a:srgbClr val="FF0000"/>
              </a:solidFill>
              <a:cs typeface="PT Bold Heading" panose="02010400000000000000" pitchFamily="2" charset="-78"/>
            </a:endParaRPr>
          </a:p>
        </p:txBody>
      </p:sp>
      <p:sp>
        <p:nvSpPr>
          <p:cNvPr id="4" name="عنوان فرعي 3"/>
          <p:cNvSpPr>
            <a:spLocks noGrp="1"/>
          </p:cNvSpPr>
          <p:nvPr>
            <p:ph type="subTitle" idx="1"/>
          </p:nvPr>
        </p:nvSpPr>
        <p:spPr>
          <a:xfrm>
            <a:off x="203200" y="637309"/>
            <a:ext cx="11720945" cy="6068291"/>
          </a:xfrm>
        </p:spPr>
        <p:txBody>
          <a:bodyPr>
            <a:normAutofit/>
          </a:bodyPr>
          <a:lstStyle/>
          <a:p>
            <a:pPr lvl="0" algn="r"/>
            <a:r>
              <a:rPr lang="ar-SA" sz="3200" b="1" dirty="0" smtClean="0">
                <a:cs typeface="PT Bold Heading" panose="02010400000000000000" pitchFamily="2" charset="-78"/>
              </a:rPr>
              <a:t>بدأت </a:t>
            </a:r>
            <a:r>
              <a:rPr lang="ar-SA" sz="3200" b="1" dirty="0">
                <a:cs typeface="PT Bold Heading" panose="02010400000000000000" pitchFamily="2" charset="-78"/>
              </a:rPr>
              <a:t>نتائج هذا التطور الهائل </a:t>
            </a:r>
            <a:r>
              <a:rPr lang="ar-SA" sz="3200" b="1" dirty="0" err="1">
                <a:cs typeface="PT Bold Heading" panose="02010400000000000000" pitchFamily="2" charset="-78"/>
              </a:rPr>
              <a:t>فى</a:t>
            </a:r>
            <a:r>
              <a:rPr lang="ar-SA" sz="3200" b="1" dirty="0">
                <a:cs typeface="PT Bold Heading" panose="02010400000000000000" pitchFamily="2" charset="-78"/>
              </a:rPr>
              <a:t> الاتصالات تنعكس على المجتمع </a:t>
            </a:r>
            <a:r>
              <a:rPr lang="ar-SA" sz="3200" b="1" dirty="0" err="1">
                <a:cs typeface="PT Bold Heading" panose="02010400000000000000" pitchFamily="2" charset="-78"/>
              </a:rPr>
              <a:t>العربى</a:t>
            </a:r>
            <a:r>
              <a:rPr lang="ar-SA" sz="3200" b="1" dirty="0">
                <a:cs typeface="PT Bold Heading" panose="02010400000000000000" pitchFamily="2" charset="-78"/>
              </a:rPr>
              <a:t> من خلال انفتاح </a:t>
            </a:r>
            <a:r>
              <a:rPr lang="ar-SA" sz="3200" b="1" dirty="0" err="1">
                <a:cs typeface="PT Bold Heading" panose="02010400000000000000" pitchFamily="2" charset="-78"/>
              </a:rPr>
              <a:t>إعلامى</a:t>
            </a:r>
            <a:r>
              <a:rPr lang="ar-SA" sz="3200" b="1" dirty="0">
                <a:cs typeface="PT Bold Heading" panose="02010400000000000000" pitchFamily="2" charset="-78"/>
              </a:rPr>
              <a:t> بلا حدود يستهدف فرض ثقافة كونية، </a:t>
            </a:r>
            <a:r>
              <a:rPr lang="ar-SA" sz="3200" b="1" dirty="0" err="1">
                <a:cs typeface="PT Bold Heading" panose="02010400000000000000" pitchFamily="2" charset="-78"/>
              </a:rPr>
              <a:t>وينطوى</a:t>
            </a:r>
            <a:r>
              <a:rPr lang="ar-SA" sz="3200" b="1" dirty="0">
                <a:cs typeface="PT Bold Heading" panose="02010400000000000000" pitchFamily="2" charset="-78"/>
              </a:rPr>
              <a:t> على إخضاع العقول العربية – اختيارياً – لمجموعة من القيم والمعتقدات وأنماط السلوك والاستهلاك, المنتمية إلى مجتمعات حققت مستويات عالية من التقدم</a:t>
            </a:r>
            <a:endParaRPr lang="en-US" sz="3200" dirty="0">
              <a:cs typeface="PT Bold Heading" panose="02010400000000000000" pitchFamily="2" charset="-78"/>
            </a:endParaRPr>
          </a:p>
          <a:p>
            <a:pPr lvl="0" algn="r"/>
            <a:r>
              <a:rPr lang="ar-SA" sz="3200" b="1" dirty="0">
                <a:cs typeface="PT Bold Heading" panose="02010400000000000000" pitchFamily="2" charset="-78"/>
              </a:rPr>
              <a:t> وتميزت ثقافتها بحريات شخصية واسعة, فكانت النتيجة </a:t>
            </a:r>
            <a:r>
              <a:rPr lang="ar-SA" sz="3200" b="1" dirty="0" err="1">
                <a:cs typeface="PT Bold Heading" panose="02010400000000000000" pitchFamily="2" charset="-78"/>
              </a:rPr>
              <a:t>هى</a:t>
            </a:r>
            <a:r>
              <a:rPr lang="ar-SA" sz="3200" b="1" dirty="0">
                <a:cs typeface="PT Bold Heading" panose="02010400000000000000" pitchFamily="2" charset="-78"/>
              </a:rPr>
              <a:t> اندثار بعض الثقافات المحلية، أو الصراع بين الوافد والمحلى، وصاحب ذلك مشكلات عديدة منها : ظاهرة الاغتراب بين الشباب، والبحث عن الهوية والذاتية الثقافية بل بات واضحاً أن الشباب </a:t>
            </a:r>
            <a:r>
              <a:rPr lang="ar-SA" sz="3200" b="1" dirty="0" err="1">
                <a:cs typeface="PT Bold Heading" panose="02010400000000000000" pitchFamily="2" charset="-78"/>
              </a:rPr>
              <a:t>فى</a:t>
            </a:r>
            <a:r>
              <a:rPr lang="ar-SA" sz="3200" b="1" dirty="0">
                <a:cs typeface="PT Bold Heading" panose="02010400000000000000" pitchFamily="2" charset="-78"/>
              </a:rPr>
              <a:t> مجتمعنا يعانى تمزقاً أمام الاتجاهات المتعددة للثقافات العديدة – خاصة الوافد منها - ، ويعيش صراعاً بين تراثه </a:t>
            </a:r>
            <a:r>
              <a:rPr lang="ar-SA" sz="3200" b="1" dirty="0" err="1">
                <a:cs typeface="PT Bold Heading" panose="02010400000000000000" pitchFamily="2" charset="-78"/>
              </a:rPr>
              <a:t>الإسلامى</a:t>
            </a:r>
            <a:r>
              <a:rPr lang="ar-SA" sz="3200" b="1" dirty="0">
                <a:cs typeface="PT Bold Heading" panose="02010400000000000000" pitchFamily="2" charset="-78"/>
              </a:rPr>
              <a:t> الأصيل وبين ما تقدمه الحضارة المادية الغربية، وأصبح حائراً من أجل </a:t>
            </a:r>
            <a:r>
              <a:rPr lang="ar-SA" sz="3200" b="1" dirty="0" err="1">
                <a:cs typeface="PT Bold Heading" panose="02010400000000000000" pitchFamily="2" charset="-78"/>
              </a:rPr>
              <a:t>مستقبله,وصار</a:t>
            </a:r>
            <a:r>
              <a:rPr lang="ar-SA" sz="3200" b="1" dirty="0">
                <a:cs typeface="PT Bold Heading" panose="02010400000000000000" pitchFamily="2" charset="-78"/>
              </a:rPr>
              <a:t> الشباب لا يعلم ماذا </a:t>
            </a:r>
            <a:r>
              <a:rPr lang="ar-SA" sz="3200" b="1" dirty="0" err="1">
                <a:cs typeface="PT Bold Heading" panose="02010400000000000000" pitchFamily="2" charset="-78"/>
              </a:rPr>
              <a:t>يريد,وما</a:t>
            </a:r>
            <a:r>
              <a:rPr lang="ar-SA" sz="3200" b="1" dirty="0">
                <a:cs typeface="PT Bold Heading" panose="02010400000000000000" pitchFamily="2" charset="-78"/>
              </a:rPr>
              <a:t> الأهداف التي يسعي لتحقيقها0</a:t>
            </a:r>
            <a:endParaRPr lang="en-US" sz="3200" dirty="0">
              <a:cs typeface="PT Bold Heading" panose="02010400000000000000" pitchFamily="2" charset="-78"/>
            </a:endParaRPr>
          </a:p>
          <a:p>
            <a:pPr algn="r"/>
            <a:endParaRPr lang="ar-EG" sz="3200" dirty="0">
              <a:cs typeface="PT Bold Heading" panose="02010400000000000000" pitchFamily="2" charset="-78"/>
            </a:endParaRPr>
          </a:p>
        </p:txBody>
      </p:sp>
    </p:spTree>
    <p:extLst>
      <p:ext uri="{BB962C8B-B14F-4D97-AF65-F5344CB8AC3E}">
        <p14:creationId xmlns:p14="http://schemas.microsoft.com/office/powerpoint/2010/main" val="21287979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62742" y="225380"/>
            <a:ext cx="10569039" cy="601934"/>
          </a:xfrm>
        </p:spPr>
        <p:txBody>
          <a:bodyPr>
            <a:noAutofit/>
          </a:bodyPr>
          <a:lstStyle/>
          <a:p>
            <a:r>
              <a:rPr lang="ar-SA" sz="4000" b="1" dirty="0">
                <a:solidFill>
                  <a:srgbClr val="FF0000"/>
                </a:solidFill>
                <a:cs typeface="PT Bold Heading" panose="02010400000000000000" pitchFamily="2" charset="-78"/>
              </a:rPr>
              <a:t>انعكاسات التغيرات الثقافية على المجتمع</a:t>
            </a:r>
            <a:endParaRPr lang="en-US" sz="4000" dirty="0"/>
          </a:p>
        </p:txBody>
      </p:sp>
      <p:sp>
        <p:nvSpPr>
          <p:cNvPr id="4" name="عنوان فرعي 3"/>
          <p:cNvSpPr>
            <a:spLocks noGrp="1"/>
          </p:cNvSpPr>
          <p:nvPr>
            <p:ph type="subTitle" idx="1"/>
          </p:nvPr>
        </p:nvSpPr>
        <p:spPr>
          <a:xfrm>
            <a:off x="110836" y="655782"/>
            <a:ext cx="11720945" cy="5691231"/>
          </a:xfrm>
        </p:spPr>
        <p:txBody>
          <a:bodyPr>
            <a:noAutofit/>
          </a:bodyPr>
          <a:lstStyle/>
          <a:p>
            <a:pPr lvl="0" algn="r"/>
            <a:r>
              <a:rPr lang="ar-SA" sz="2800" b="1" dirty="0">
                <a:cs typeface="PT Bold Heading" panose="02010400000000000000" pitchFamily="2" charset="-78"/>
              </a:rPr>
              <a:t>ومن أبرز التداعيات </a:t>
            </a:r>
            <a:r>
              <a:rPr lang="ar-SA" sz="2800" b="1" dirty="0" err="1">
                <a:cs typeface="PT Bold Heading" panose="02010400000000000000" pitchFamily="2" charset="-78"/>
              </a:rPr>
              <a:t>التى</a:t>
            </a:r>
            <a:r>
              <a:rPr lang="ar-SA" sz="2800" b="1" dirty="0">
                <a:cs typeface="PT Bold Heading" panose="02010400000000000000" pitchFamily="2" charset="-78"/>
              </a:rPr>
              <a:t> ظهرت على الساحة العالمية نتيجة الهيمنة الثقافية الغربية هو احتمال تراجع اللغة العربية </a:t>
            </a:r>
            <a:r>
              <a:rPr lang="ar-SA" sz="2800" b="1" dirty="0" err="1">
                <a:cs typeface="PT Bold Heading" panose="02010400000000000000" pitchFamily="2" charset="-78"/>
              </a:rPr>
              <a:t>فى</a:t>
            </a:r>
            <a:r>
              <a:rPr lang="ar-SA" sz="2800" b="1" dirty="0">
                <a:cs typeface="PT Bold Heading" panose="02010400000000000000" pitchFamily="2" charset="-78"/>
              </a:rPr>
              <a:t> مواجهة اللغات الأكثر انتشاراً </a:t>
            </a:r>
            <a:r>
              <a:rPr lang="ar-SA" sz="2800" b="1" dirty="0" err="1">
                <a:cs typeface="PT Bold Heading" panose="02010400000000000000" pitchFamily="2" charset="-78"/>
              </a:rPr>
              <a:t>فى</a:t>
            </a:r>
            <a:r>
              <a:rPr lang="ar-SA" sz="2800" b="1" dirty="0">
                <a:cs typeface="PT Bold Heading" panose="02010400000000000000" pitchFamily="2" charset="-78"/>
              </a:rPr>
              <a:t> العالم, وخاصة اللغة الإنجليزية وبالأخص الإنجليزية الأمريكية، حيث "إن الولايات المتحدة الأمريكية تمتلك تكنولوجيا المعلومات والاتصال، حيث إن حوالى 65% من مجموع الاتصالات المعالجة تخرج منها، وتحكمه اللغة </a:t>
            </a:r>
            <a:r>
              <a:rPr lang="ar-SA" sz="2800" b="1" dirty="0" err="1">
                <a:cs typeface="PT Bold Heading" panose="02010400000000000000" pitchFamily="2" charset="-78"/>
              </a:rPr>
              <a:t>التى</a:t>
            </a:r>
            <a:r>
              <a:rPr lang="ar-SA" sz="2800" b="1" dirty="0">
                <a:cs typeface="PT Bold Heading" panose="02010400000000000000" pitchFamily="2" charset="-78"/>
              </a:rPr>
              <a:t> تتحدث بها، فقد أصبحت اللغة الإنجليزية </a:t>
            </a:r>
            <a:r>
              <a:rPr lang="ar-SA" sz="2800" b="1" dirty="0" err="1">
                <a:cs typeface="PT Bold Heading" panose="02010400000000000000" pitchFamily="2" charset="-78"/>
              </a:rPr>
              <a:t>هى</a:t>
            </a:r>
            <a:r>
              <a:rPr lang="ar-SA" sz="2800" b="1" dirty="0">
                <a:cs typeface="PT Bold Heading" panose="02010400000000000000" pitchFamily="2" charset="-78"/>
              </a:rPr>
              <a:t> لغة الاتصالات العالمية الآن، وأصبح تعلمها ضرورة لمواكبة العصر"، الأمر الذى أدى إلى إهمال اللغة العربية إهمالاً تاماً من الشباب وعدم إتقانها بل التركيز بصورة أساسية على اللغة الإنجليزية، </a:t>
            </a:r>
            <a:r>
              <a:rPr lang="ar-SA" sz="2800" b="1" dirty="0" err="1">
                <a:cs typeface="PT Bold Heading" panose="02010400000000000000" pitchFamily="2" charset="-78"/>
              </a:rPr>
              <a:t>مماأدي</a:t>
            </a:r>
            <a:r>
              <a:rPr lang="ar-SA" sz="2800" b="1" dirty="0">
                <a:cs typeface="PT Bold Heading" panose="02010400000000000000" pitchFamily="2" charset="-78"/>
              </a:rPr>
              <a:t> إلى ضعف قيم الولاء والانتماء لدى الشباب وعدم تمسكهم بهويتهم الثقافية العربية والإسلامية0</a:t>
            </a:r>
            <a:endParaRPr lang="en-US" sz="2800" dirty="0">
              <a:cs typeface="PT Bold Heading" panose="02010400000000000000" pitchFamily="2" charset="-78"/>
            </a:endParaRPr>
          </a:p>
          <a:p>
            <a:pPr lvl="0" algn="r"/>
            <a:r>
              <a:rPr lang="ar-SA" sz="2800" b="1" dirty="0">
                <a:cs typeface="PT Bold Heading" panose="02010400000000000000" pitchFamily="2" charset="-78"/>
              </a:rPr>
              <a:t>ونلحظ هذا التأثير على التعاملات العربية </a:t>
            </a:r>
            <a:r>
              <a:rPr lang="ar-SA" sz="2800" b="1" dirty="0" err="1">
                <a:cs typeface="PT Bold Heading" panose="02010400000000000000" pitchFamily="2" charset="-78"/>
              </a:rPr>
              <a:t>فى</a:t>
            </a:r>
            <a:r>
              <a:rPr lang="ar-SA" sz="2800" b="1" dirty="0">
                <a:cs typeface="PT Bold Heading" panose="02010400000000000000" pitchFamily="2" charset="-78"/>
              </a:rPr>
              <a:t> صحفنا ومجلاتنا، بل وفى اللوحات الإعلامية والتجارية، وحتى </a:t>
            </a:r>
            <a:r>
              <a:rPr lang="ar-SA" sz="2800" b="1" dirty="0" err="1">
                <a:cs typeface="PT Bold Heading" panose="02010400000000000000" pitchFamily="2" charset="-78"/>
              </a:rPr>
              <a:t>فى</a:t>
            </a:r>
            <a:r>
              <a:rPr lang="ar-SA" sz="2800" b="1" dirty="0">
                <a:cs typeface="PT Bold Heading" panose="02010400000000000000" pitchFamily="2" charset="-78"/>
              </a:rPr>
              <a:t> بعض التعاملات العادية </a:t>
            </a:r>
            <a:r>
              <a:rPr lang="ar-SA" sz="2800" b="1" dirty="0" err="1">
                <a:cs typeface="PT Bold Heading" panose="02010400000000000000" pitchFamily="2" charset="-78"/>
              </a:rPr>
              <a:t>التى</a:t>
            </a:r>
            <a:r>
              <a:rPr lang="ar-SA" sz="2800" b="1" dirty="0">
                <a:cs typeface="PT Bold Heading" panose="02010400000000000000" pitchFamily="2" charset="-78"/>
              </a:rPr>
              <a:t> لا تستلزم مطلقاً استخدام اللغة الأجنبية، مثل إقحام الشباب لبعض الكلمات الأجنبية </a:t>
            </a:r>
            <a:r>
              <a:rPr lang="ar-SA" sz="2800" b="1" dirty="0" err="1">
                <a:cs typeface="PT Bold Heading" panose="02010400000000000000" pitchFamily="2" charset="-78"/>
              </a:rPr>
              <a:t>فى</a:t>
            </a:r>
            <a:r>
              <a:rPr lang="ar-SA" sz="2800" b="1" dirty="0">
                <a:cs typeface="PT Bold Heading" panose="02010400000000000000" pitchFamily="2" charset="-78"/>
              </a:rPr>
              <a:t> الكلام دون الحاجة لذلك سوى التأثر </a:t>
            </a:r>
            <a:r>
              <a:rPr lang="ar-SA" sz="2800" b="1" dirty="0" err="1">
                <a:cs typeface="PT Bold Heading" panose="02010400000000000000" pitchFamily="2" charset="-78"/>
              </a:rPr>
              <a:t>اللاواعى</a:t>
            </a:r>
            <a:r>
              <a:rPr lang="ar-SA" sz="2800" b="1" dirty="0">
                <a:cs typeface="PT Bold Heading" panose="02010400000000000000" pitchFamily="2" charset="-78"/>
              </a:rPr>
              <a:t> بمعطيات العصر أو التفاخر بذلك, أو التحرج من استخدام لغته الوطنية.</a:t>
            </a:r>
            <a:endParaRPr lang="en-US" sz="2800" dirty="0">
              <a:cs typeface="PT Bold Heading" panose="02010400000000000000" pitchFamily="2" charset="-78"/>
            </a:endParaRPr>
          </a:p>
          <a:p>
            <a:pPr algn="r"/>
            <a:endParaRPr lang="ar-EG" sz="2800" dirty="0">
              <a:cs typeface="PT Bold Heading" panose="02010400000000000000" pitchFamily="2" charset="-78"/>
            </a:endParaRPr>
          </a:p>
        </p:txBody>
      </p:sp>
    </p:spTree>
    <p:extLst>
      <p:ext uri="{BB962C8B-B14F-4D97-AF65-F5344CB8AC3E}">
        <p14:creationId xmlns:p14="http://schemas.microsoft.com/office/powerpoint/2010/main" val="9523519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62742" y="225380"/>
            <a:ext cx="10467439" cy="601934"/>
          </a:xfrm>
        </p:spPr>
        <p:txBody>
          <a:bodyPr>
            <a:noAutofit/>
          </a:bodyPr>
          <a:lstStyle/>
          <a:p>
            <a:r>
              <a:rPr lang="ar-SA" sz="4000" b="1" dirty="0">
                <a:solidFill>
                  <a:srgbClr val="FF0000"/>
                </a:solidFill>
                <a:cs typeface="PT Bold Heading" panose="02010400000000000000" pitchFamily="2" charset="-78"/>
              </a:rPr>
              <a:t>انعكاسات التغيرات الثقافية على المجتمع</a:t>
            </a:r>
            <a:endParaRPr lang="en-US" sz="4000" dirty="0"/>
          </a:p>
        </p:txBody>
      </p:sp>
      <p:sp>
        <p:nvSpPr>
          <p:cNvPr id="4" name="عنوان فرعي 3"/>
          <p:cNvSpPr>
            <a:spLocks noGrp="1"/>
          </p:cNvSpPr>
          <p:nvPr>
            <p:ph type="subTitle" idx="1"/>
          </p:nvPr>
        </p:nvSpPr>
        <p:spPr>
          <a:xfrm>
            <a:off x="110836" y="827314"/>
            <a:ext cx="11924146" cy="6030685"/>
          </a:xfrm>
        </p:spPr>
        <p:txBody>
          <a:bodyPr>
            <a:noAutofit/>
          </a:bodyPr>
          <a:lstStyle/>
          <a:p>
            <a:pPr lvl="0"/>
            <a:r>
              <a:rPr lang="ar-SA" sz="3200" b="1" dirty="0">
                <a:cs typeface="PT Bold Heading" panose="02010400000000000000" pitchFamily="2" charset="-78"/>
              </a:rPr>
              <a:t>كما يظهر تأثير ذلك في العديد من السلوكيات اليومية مثل "ارتداء بعض الشباب الملابس والقبعات المرسوم عليها العلم </a:t>
            </a:r>
            <a:r>
              <a:rPr lang="ar-SA" sz="3200" b="1" dirty="0" err="1">
                <a:cs typeface="PT Bold Heading" panose="02010400000000000000" pitchFamily="2" charset="-78"/>
              </a:rPr>
              <a:t>الأمريكى</a:t>
            </a:r>
            <a:r>
              <a:rPr lang="ar-SA" sz="3200" b="1" dirty="0">
                <a:cs typeface="PT Bold Heading" panose="02010400000000000000" pitchFamily="2" charset="-78"/>
              </a:rPr>
              <a:t>، بل ولصق تلك الرسوم على سياراتهم، وإطلاق المسميات الأمريكية والأوربية على بعض المحلات التجارية، ليس هذا فقط بل حتى على مستوى المتعلمين ممن حصلوا على درجات علمية رفيعة، نلاحظ أن البعض منهم يتباهى بأنه حصل على درجته العلمية من إحدى الجامعات الأوربية أو الأمريكية وهذا يدل على اعتزاز هؤلاء بالنموذج </a:t>
            </a:r>
            <a:r>
              <a:rPr lang="ar-SA" sz="3200" b="1" dirty="0" err="1">
                <a:cs typeface="PT Bold Heading" panose="02010400000000000000" pitchFamily="2" charset="-78"/>
              </a:rPr>
              <a:t>الأجنبى</a:t>
            </a:r>
            <a:r>
              <a:rPr lang="ar-SA" sz="3200" b="1" dirty="0">
                <a:cs typeface="PT Bold Heading" panose="02010400000000000000" pitchFamily="2" charset="-78"/>
              </a:rPr>
              <a:t> على حساب النموذج </a:t>
            </a:r>
            <a:r>
              <a:rPr lang="ar-SA" sz="3200" b="1" dirty="0" err="1">
                <a:cs typeface="PT Bold Heading" panose="02010400000000000000" pitchFamily="2" charset="-78"/>
              </a:rPr>
              <a:t>الوطنى</a:t>
            </a:r>
            <a:r>
              <a:rPr lang="ar-SA" sz="3200" b="1" dirty="0">
                <a:cs typeface="PT Bold Heading" panose="02010400000000000000" pitchFamily="2" charset="-78"/>
              </a:rPr>
              <a:t>" .</a:t>
            </a:r>
            <a:endParaRPr lang="en-US" sz="3200" dirty="0">
              <a:cs typeface="PT Bold Heading" panose="02010400000000000000" pitchFamily="2" charset="-78"/>
            </a:endParaRPr>
          </a:p>
          <a:p>
            <a:pPr lvl="0"/>
            <a:r>
              <a:rPr lang="ar-SA" sz="3200" b="1" dirty="0">
                <a:cs typeface="PT Bold Heading" panose="02010400000000000000" pitchFamily="2" charset="-78"/>
              </a:rPr>
              <a:t>المتابع للبرامج </a:t>
            </a:r>
            <a:r>
              <a:rPr lang="ar-SA" sz="3200" b="1" dirty="0" err="1">
                <a:cs typeface="PT Bold Heading" panose="02010400000000000000" pitchFamily="2" charset="-78"/>
              </a:rPr>
              <a:t>التى</a:t>
            </a:r>
            <a:r>
              <a:rPr lang="ar-SA" sz="3200" b="1" dirty="0">
                <a:cs typeface="PT Bold Heading" panose="02010400000000000000" pitchFamily="2" charset="-78"/>
              </a:rPr>
              <a:t> تبثها الإذاعات المختلفة حتى العربية منها يلحظ بوضوح إظهار تفوق الحضارة الغربية ,وتغلغل قيم الرأسمالية </a:t>
            </a:r>
            <a:r>
              <a:rPr lang="ar-SA" sz="3200" b="1" dirty="0" err="1">
                <a:cs typeface="PT Bold Heading" panose="02010400000000000000" pitchFamily="2" charset="-78"/>
              </a:rPr>
              <a:t>فى</a:t>
            </a:r>
            <a:r>
              <a:rPr lang="ar-SA" sz="3200" b="1" dirty="0">
                <a:cs typeface="PT Bold Heading" panose="02010400000000000000" pitchFamily="2" charset="-78"/>
              </a:rPr>
              <a:t> المؤسسات الوطنية ذات الصلة بالثقافة كالمناهج </a:t>
            </a:r>
            <a:r>
              <a:rPr lang="ar-SA" sz="3200" b="1" dirty="0" err="1">
                <a:cs typeface="PT Bold Heading" panose="02010400000000000000" pitchFamily="2" charset="-78"/>
              </a:rPr>
              <a:t>فى</a:t>
            </a:r>
            <a:r>
              <a:rPr lang="ar-SA" sz="3200" b="1" dirty="0">
                <a:cs typeface="PT Bold Heading" panose="02010400000000000000" pitchFamily="2" charset="-78"/>
              </a:rPr>
              <a:t> المدارس، والجامعات، ومراكز البحوث.</a:t>
            </a:r>
            <a:endParaRPr lang="en-US" sz="3200" dirty="0">
              <a:cs typeface="PT Bold Heading" panose="02010400000000000000" pitchFamily="2" charset="-78"/>
            </a:endParaRPr>
          </a:p>
          <a:p>
            <a:pPr lvl="0"/>
            <a:r>
              <a:rPr lang="ar-SA" sz="3200" b="1" dirty="0">
                <a:cs typeface="PT Bold Heading" panose="02010400000000000000" pitchFamily="2" charset="-78"/>
              </a:rPr>
              <a:t> بالإضافة لما تقدمه المؤسسات من منح وموارد إعلامية وبحوث تجرى عن طريق المؤسسات الرأسمالية، كلها تصب </a:t>
            </a:r>
            <a:r>
              <a:rPr lang="ar-SA" sz="3200" b="1" dirty="0" err="1">
                <a:cs typeface="PT Bold Heading" panose="02010400000000000000" pitchFamily="2" charset="-78"/>
              </a:rPr>
              <a:t>فى</a:t>
            </a:r>
            <a:r>
              <a:rPr lang="ar-SA" sz="3200" b="1" dirty="0">
                <a:cs typeface="PT Bold Heading" panose="02010400000000000000" pitchFamily="2" charset="-78"/>
              </a:rPr>
              <a:t> إطار ترسيخ تفوق </a:t>
            </a:r>
            <a:r>
              <a:rPr lang="ar-SA" sz="3200" b="1" dirty="0" err="1">
                <a:cs typeface="PT Bold Heading" panose="02010400000000000000" pitchFamily="2" charset="-78"/>
              </a:rPr>
              <a:t>الغربى</a:t>
            </a:r>
            <a:r>
              <a:rPr lang="ar-SA" sz="3200" b="1" dirty="0">
                <a:cs typeface="PT Bold Heading" panose="02010400000000000000" pitchFamily="2" charset="-78"/>
              </a:rPr>
              <a:t> على ما عداه من الجنسيات الأخرى".</a:t>
            </a:r>
            <a:endParaRPr lang="en-US" sz="3200" dirty="0">
              <a:cs typeface="PT Bold Heading" panose="02010400000000000000" pitchFamily="2" charset="-78"/>
            </a:endParaRPr>
          </a:p>
          <a:p>
            <a:endParaRPr lang="ar-EG" sz="3200" dirty="0">
              <a:cs typeface="PT Bold Heading" panose="02010400000000000000" pitchFamily="2" charset="-78"/>
            </a:endParaRPr>
          </a:p>
        </p:txBody>
      </p:sp>
    </p:spTree>
    <p:extLst>
      <p:ext uri="{BB962C8B-B14F-4D97-AF65-F5344CB8AC3E}">
        <p14:creationId xmlns:p14="http://schemas.microsoft.com/office/powerpoint/2010/main" val="25021099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62742" y="225380"/>
            <a:ext cx="10578275" cy="601934"/>
          </a:xfrm>
        </p:spPr>
        <p:txBody>
          <a:bodyPr>
            <a:noAutofit/>
          </a:bodyPr>
          <a:lstStyle/>
          <a:p>
            <a:r>
              <a:rPr lang="ar-SA" sz="4000" b="1" dirty="0">
                <a:solidFill>
                  <a:srgbClr val="FF0000"/>
                </a:solidFill>
                <a:cs typeface="PT Bold Heading" panose="02010400000000000000" pitchFamily="2" charset="-78"/>
              </a:rPr>
              <a:t>انعكاسات التغيرات الثقافية على المجتمع</a:t>
            </a:r>
            <a:endParaRPr lang="en-US" sz="4000" dirty="0"/>
          </a:p>
        </p:txBody>
      </p:sp>
      <p:sp>
        <p:nvSpPr>
          <p:cNvPr id="4" name="عنوان فرعي 3"/>
          <p:cNvSpPr>
            <a:spLocks noGrp="1"/>
          </p:cNvSpPr>
          <p:nvPr>
            <p:ph type="subTitle" idx="1"/>
          </p:nvPr>
        </p:nvSpPr>
        <p:spPr>
          <a:xfrm>
            <a:off x="110835" y="757382"/>
            <a:ext cx="11942619" cy="5994400"/>
          </a:xfrm>
        </p:spPr>
        <p:txBody>
          <a:bodyPr>
            <a:noAutofit/>
          </a:bodyPr>
          <a:lstStyle/>
          <a:p>
            <a:pPr lvl="0"/>
            <a:r>
              <a:rPr lang="ar-SA" sz="3200" b="1" dirty="0">
                <a:cs typeface="PT Bold Heading" panose="02010400000000000000" pitchFamily="2" charset="-78"/>
              </a:rPr>
              <a:t>كما يشاهد الشباب المسلسلات الأجنبية على شاشات التليفزيون العربية، تلك المسلسلات المليئة بالقيم السلبية، ومن أبرز هذه القيم : الفردية والقسوة والعنف والتعصب والعدوانية والخيانة والسرقة والخداع، وأن هذه المسلسلات وخاصة الأمريكية منها تروج باستمرار الجوانب </a:t>
            </a:r>
            <a:r>
              <a:rPr lang="ar-SA" sz="3200" b="1" dirty="0" err="1">
                <a:cs typeface="PT Bold Heading" panose="02010400000000000000" pitchFamily="2" charset="-78"/>
              </a:rPr>
              <a:t>الإنحلالية</a:t>
            </a:r>
            <a:r>
              <a:rPr lang="ar-SA" sz="3200" b="1" dirty="0">
                <a:cs typeface="PT Bold Heading" panose="02010400000000000000" pitchFamily="2" charset="-78"/>
              </a:rPr>
              <a:t> كإقامة علاقات جنسية غير مشروعة بين شباب الجنسين، كما أن معظم الموضوعات المقدمة </a:t>
            </a:r>
            <a:r>
              <a:rPr lang="ar-SA" sz="3200" b="1" dirty="0" err="1">
                <a:cs typeface="PT Bold Heading" panose="02010400000000000000" pitchFamily="2" charset="-78"/>
              </a:rPr>
              <a:t>فى</a:t>
            </a:r>
            <a:r>
              <a:rPr lang="ar-SA" sz="3200" b="1" dirty="0">
                <a:cs typeface="PT Bold Heading" panose="02010400000000000000" pitchFamily="2" charset="-78"/>
              </a:rPr>
              <a:t> تلك المسلسلات لا تناسب خطط التنمية ومستوى التطور </a:t>
            </a:r>
            <a:r>
              <a:rPr lang="ar-SA" sz="3200" b="1" dirty="0" err="1">
                <a:cs typeface="PT Bold Heading" panose="02010400000000000000" pitchFamily="2" charset="-78"/>
              </a:rPr>
              <a:t>الاقتصادى</a:t>
            </a:r>
            <a:r>
              <a:rPr lang="ar-SA" sz="3200" b="1" dirty="0">
                <a:cs typeface="PT Bold Heading" panose="02010400000000000000" pitchFamily="2" charset="-78"/>
              </a:rPr>
              <a:t> </a:t>
            </a:r>
            <a:r>
              <a:rPr lang="ar-SA" sz="3200" b="1" dirty="0" err="1">
                <a:cs typeface="PT Bold Heading" panose="02010400000000000000" pitchFamily="2" charset="-78"/>
              </a:rPr>
              <a:t>والاجتماعى</a:t>
            </a:r>
            <a:r>
              <a:rPr lang="ar-SA" sz="3200" b="1" dirty="0">
                <a:cs typeface="PT Bold Heading" panose="02010400000000000000" pitchFamily="2" charset="-78"/>
              </a:rPr>
              <a:t> </a:t>
            </a:r>
            <a:r>
              <a:rPr lang="ar-SA" sz="3200" b="1" dirty="0" err="1">
                <a:cs typeface="PT Bold Heading" panose="02010400000000000000" pitchFamily="2" charset="-78"/>
              </a:rPr>
              <a:t>والثقافى</a:t>
            </a:r>
            <a:r>
              <a:rPr lang="ar-SA" sz="3200" b="1" dirty="0">
                <a:cs typeface="PT Bold Heading" panose="02010400000000000000" pitchFamily="2" charset="-78"/>
              </a:rPr>
              <a:t> </a:t>
            </a:r>
            <a:r>
              <a:rPr lang="ar-SA" sz="3200" b="1" dirty="0" err="1">
                <a:cs typeface="PT Bold Heading" panose="02010400000000000000" pitchFamily="2" charset="-78"/>
              </a:rPr>
              <a:t>فى</a:t>
            </a:r>
            <a:r>
              <a:rPr lang="ar-SA" sz="3200" b="1" dirty="0">
                <a:cs typeface="PT Bold Heading" panose="02010400000000000000" pitchFamily="2" charset="-78"/>
              </a:rPr>
              <a:t> الدول العربية.</a:t>
            </a:r>
            <a:endParaRPr lang="en-US" sz="3200" dirty="0">
              <a:cs typeface="PT Bold Heading" panose="02010400000000000000" pitchFamily="2" charset="-78"/>
            </a:endParaRPr>
          </a:p>
          <a:p>
            <a:r>
              <a:rPr lang="ar-SA" sz="3200" b="1" dirty="0">
                <a:cs typeface="PT Bold Heading" panose="02010400000000000000" pitchFamily="2" charset="-78"/>
              </a:rPr>
              <a:t> ولذلك يوجه كثير من علماء النفس والتربية والاجتماع والاتهامات لما يعرضه التليفزيون حيث يساعد على "نمو السلبية واللامبالاة، ويضعف من قوة إبصار المشاهد وتلهيه عن القراءة والاطلاع </a:t>
            </a:r>
            <a:r>
              <a:rPr lang="ar-SA" sz="3200" b="1" dirty="0" err="1">
                <a:cs typeface="PT Bold Heading" panose="02010400000000000000" pitchFamily="2" charset="-78"/>
              </a:rPr>
              <a:t>والمناشط</a:t>
            </a:r>
            <a:r>
              <a:rPr lang="ar-SA" sz="3200" b="1" dirty="0">
                <a:cs typeface="PT Bold Heading" panose="02010400000000000000" pitchFamily="2" charset="-78"/>
              </a:rPr>
              <a:t> الأخرى، ويدفع ببعض الشباب إلى ارتكاب جرائم العنف والقتل والسرقة"، وهكذا يتضح أن انحراف الشباب جاء نتيجة لغياب المثل العليا </a:t>
            </a:r>
            <a:r>
              <a:rPr lang="ar-SA" sz="3200" b="1" dirty="0" err="1">
                <a:cs typeface="PT Bold Heading" panose="02010400000000000000" pitchFamily="2" charset="-78"/>
              </a:rPr>
              <a:t>التى</a:t>
            </a:r>
            <a:r>
              <a:rPr lang="ar-SA" sz="3200" b="1" dirty="0">
                <a:cs typeface="PT Bold Heading" panose="02010400000000000000" pitchFamily="2" charset="-78"/>
              </a:rPr>
              <a:t> يمكن الاحتذاء بها، وليس الاكتفاء بذلك، بل تم إحلال مُثل أخرى غير سليمة محلها0</a:t>
            </a:r>
            <a:endParaRPr lang="en-US" sz="3200" dirty="0">
              <a:cs typeface="PT Bold Heading" panose="02010400000000000000" pitchFamily="2" charset="-78"/>
            </a:endParaRPr>
          </a:p>
          <a:p>
            <a:endParaRPr lang="ar-EG" sz="3200" dirty="0">
              <a:cs typeface="PT Bold Heading" panose="02010400000000000000" pitchFamily="2" charset="-78"/>
            </a:endParaRPr>
          </a:p>
        </p:txBody>
      </p:sp>
    </p:spTree>
    <p:extLst>
      <p:ext uri="{BB962C8B-B14F-4D97-AF65-F5344CB8AC3E}">
        <p14:creationId xmlns:p14="http://schemas.microsoft.com/office/powerpoint/2010/main" val="535993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1489166"/>
            <a:ext cx="12192000" cy="5368834"/>
          </a:xfrm>
        </p:spPr>
        <p:txBody>
          <a:bodyPr>
            <a:normAutofit/>
          </a:bodyPr>
          <a:lstStyle/>
          <a:p>
            <a:r>
              <a:rPr lang="ar-SA" sz="3200" b="1" dirty="0">
                <a:cs typeface="PT Bold Heading" panose="02010400000000000000" pitchFamily="2" charset="-78"/>
              </a:rPr>
              <a:t>اٍن الحفاظ على الهوية القومية مهمة صعبة، وتحتاج إلى تكامل الجهود بين جميع مؤسسات </a:t>
            </a:r>
            <a:r>
              <a:rPr lang="ar-SA" sz="3200" b="1" dirty="0" err="1">
                <a:cs typeface="PT Bold Heading" panose="02010400000000000000" pitchFamily="2" charset="-78"/>
              </a:rPr>
              <a:t>المجتمع،خاصة</a:t>
            </a:r>
            <a:r>
              <a:rPr lang="ar-SA" sz="3200" b="1" dirty="0">
                <a:cs typeface="PT Bold Heading" panose="02010400000000000000" pitchFamily="2" charset="-78"/>
              </a:rPr>
              <a:t> في وجود التحديات العالمية المعاصرة المتمثلة في ثورة المعلومات  ,والقنوات الفضائية المفتوحة والعولمة والتكتلات الاقتصادية, ويؤكد ذلك ما أوضحه "</a:t>
            </a:r>
            <a:r>
              <a:rPr lang="ar-SA" sz="3200" b="1" dirty="0" err="1">
                <a:cs typeface="PT Bold Heading" panose="02010400000000000000" pitchFamily="2" charset="-78"/>
              </a:rPr>
              <a:t>شيلر</a:t>
            </a:r>
            <a:r>
              <a:rPr lang="ar-SA" sz="3200" b="1" dirty="0">
                <a:cs typeface="PT Bold Heading" panose="02010400000000000000" pitchFamily="2" charset="-78"/>
              </a:rPr>
              <a:t>"  بقوله : "إن التلاعب بعقول الناشئة يتم بطرق شتى، وإن كل ما يبث إعلامياً يحمل قيمة معينة يراد لها الشيوع، وإن ذلك يتم تحت ستار الموضوعية أو الحياد أو مجرد التسلية"، ولذلك فإن تنمية القيم تعتبر ضرورة قومية ,خاصة بين شباب الجامعة، وذلك مرهون بتحريرهم فكرياً واجتماعياً وثقافياً وسياسياً من المعوقات </a:t>
            </a:r>
            <a:r>
              <a:rPr lang="ar-SA" sz="3200" b="1" dirty="0" err="1">
                <a:cs typeface="PT Bold Heading" panose="02010400000000000000" pitchFamily="2" charset="-78"/>
              </a:rPr>
              <a:t>التى</a:t>
            </a:r>
            <a:r>
              <a:rPr lang="ar-SA" sz="3200" b="1" dirty="0">
                <a:cs typeface="PT Bold Heading" panose="02010400000000000000" pitchFamily="2" charset="-78"/>
              </a:rPr>
              <a:t> تحول دون تنمية القيم لديهم, والجامعة هي المنوطة بتربية الشباب حتي يصبحوا مواطنين </a:t>
            </a:r>
            <a:r>
              <a:rPr lang="ar-SA" sz="3200" b="1" dirty="0" err="1">
                <a:cs typeface="PT Bold Heading" panose="02010400000000000000" pitchFamily="2" charset="-78"/>
              </a:rPr>
              <a:t>مكتملى</a:t>
            </a:r>
            <a:r>
              <a:rPr lang="ar-SA" sz="3200" b="1" dirty="0">
                <a:cs typeface="PT Bold Heading" panose="02010400000000000000" pitchFamily="2" charset="-78"/>
              </a:rPr>
              <a:t> المواطنة، وهذا يتطلب ضرورة تعميق قيم الانتماء والولاء للوطن، وتدعيم الإحساس بالانضباط ومراعاة الجدية </a:t>
            </a:r>
            <a:r>
              <a:rPr lang="ar-SA" sz="3200" b="1" dirty="0" err="1">
                <a:cs typeface="PT Bold Heading" panose="02010400000000000000" pitchFamily="2" charset="-78"/>
              </a:rPr>
              <a:t>فى</a:t>
            </a:r>
            <a:r>
              <a:rPr lang="ar-SA" sz="3200" b="1" dirty="0">
                <a:cs typeface="PT Bold Heading" panose="02010400000000000000" pitchFamily="2" charset="-78"/>
              </a:rPr>
              <a:t> السلوك 0</a:t>
            </a:r>
            <a:endParaRPr lang="en-US" sz="3200" dirty="0">
              <a:cs typeface="PT Bold Heading" panose="02010400000000000000" pitchFamily="2" charset="-78"/>
            </a:endParaRPr>
          </a:p>
          <a:p>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454331" y="321175"/>
            <a:ext cx="9144000" cy="1019946"/>
          </a:xfrm>
        </p:spPr>
        <p:txBody>
          <a:bodyPr>
            <a:normAutofit/>
          </a:bodyPr>
          <a:lstStyle/>
          <a:p>
            <a:r>
              <a:rPr lang="ar-SA" sz="4800" dirty="0">
                <a:solidFill>
                  <a:srgbClr val="FF0000"/>
                </a:solidFill>
                <a:latin typeface="Impact" panose="020B0806030902050204" pitchFamily="34" charset="0"/>
                <a:cs typeface="PT Bold Heading" panose="02010400000000000000" pitchFamily="2" charset="-78"/>
              </a:rPr>
              <a:t>تمهيد</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226292511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62743" y="225379"/>
            <a:ext cx="9451439" cy="532003"/>
          </a:xfrm>
        </p:spPr>
        <p:txBody>
          <a:bodyPr>
            <a:normAutofit fontScale="90000"/>
          </a:bodyPr>
          <a:lstStyle/>
          <a:p>
            <a:r>
              <a:rPr lang="ar-SA" sz="4000" dirty="0">
                <a:solidFill>
                  <a:srgbClr val="FF0000"/>
                </a:solidFill>
                <a:cs typeface="PT Bold Heading" panose="02010400000000000000" pitchFamily="2" charset="-78"/>
              </a:rPr>
              <a:t>4- </a:t>
            </a:r>
            <a:r>
              <a:rPr lang="ar-SA" sz="4000" b="1" dirty="0">
                <a:solidFill>
                  <a:srgbClr val="FF0000"/>
                </a:solidFill>
                <a:cs typeface="PT Bold Heading" panose="02010400000000000000" pitchFamily="2" charset="-78"/>
              </a:rPr>
              <a:t>التغيرات </a:t>
            </a:r>
            <a:r>
              <a:rPr lang="ar-SA" sz="4000" b="1" dirty="0" smtClean="0">
                <a:solidFill>
                  <a:srgbClr val="FF0000"/>
                </a:solidFill>
                <a:cs typeface="PT Bold Heading" panose="02010400000000000000" pitchFamily="2" charset="-78"/>
              </a:rPr>
              <a:t>الاجتماعية</a:t>
            </a:r>
            <a:endParaRPr lang="en-US" sz="4000" dirty="0">
              <a:solidFill>
                <a:srgbClr val="FF0000"/>
              </a:solidFill>
              <a:cs typeface="PT Bold Heading" panose="02010400000000000000" pitchFamily="2" charset="-78"/>
            </a:endParaRPr>
          </a:p>
        </p:txBody>
      </p:sp>
      <p:sp>
        <p:nvSpPr>
          <p:cNvPr id="4" name="عنوان فرعي 3"/>
          <p:cNvSpPr>
            <a:spLocks noGrp="1"/>
          </p:cNvSpPr>
          <p:nvPr>
            <p:ph type="subTitle" idx="1"/>
          </p:nvPr>
        </p:nvSpPr>
        <p:spPr>
          <a:xfrm>
            <a:off x="1523999" y="646545"/>
            <a:ext cx="10095346" cy="5938982"/>
          </a:xfrm>
        </p:spPr>
        <p:txBody>
          <a:bodyPr>
            <a:normAutofit/>
          </a:bodyPr>
          <a:lstStyle/>
          <a:p>
            <a:r>
              <a:rPr lang="ar-SA" sz="3200" b="1" dirty="0">
                <a:cs typeface="PT Bold Heading" panose="02010400000000000000" pitchFamily="2" charset="-78"/>
              </a:rPr>
              <a:t>يواجه المجتمع </a:t>
            </a:r>
            <a:r>
              <a:rPr lang="ar-SA" sz="3200" b="1" dirty="0" err="1">
                <a:cs typeface="PT Bold Heading" panose="02010400000000000000" pitchFamily="2" charset="-78"/>
              </a:rPr>
              <a:t>المصرى</a:t>
            </a:r>
            <a:r>
              <a:rPr lang="ar-SA" sz="3200" b="1" dirty="0">
                <a:cs typeface="PT Bold Heading" panose="02010400000000000000" pitchFamily="2" charset="-78"/>
              </a:rPr>
              <a:t> العديد من التغيرات الاجتماعية </a:t>
            </a:r>
            <a:r>
              <a:rPr lang="ar-SA" sz="3200" b="1" dirty="0" err="1">
                <a:cs typeface="PT Bold Heading" panose="02010400000000000000" pitchFamily="2" charset="-78"/>
              </a:rPr>
              <a:t>التى</a:t>
            </a:r>
            <a:r>
              <a:rPr lang="ar-SA" sz="3200" b="1" dirty="0">
                <a:cs typeface="PT Bold Heading" panose="02010400000000000000" pitchFamily="2" charset="-78"/>
              </a:rPr>
              <a:t> أدت إلى ظهور العديد من الانحرافات والمشاكل، كالعنف وإدمان المخدرات والتعصب والسلبية واللامبالاة، وعدم قدرة العديد من المؤسسات الاجتماعية على القيام بدورها </a:t>
            </a:r>
            <a:r>
              <a:rPr lang="ar-SA" sz="3200" b="1" dirty="0" err="1">
                <a:cs typeface="PT Bold Heading" panose="02010400000000000000" pitchFamily="2" charset="-78"/>
              </a:rPr>
              <a:t>فى</a:t>
            </a:r>
            <a:r>
              <a:rPr lang="ar-SA" sz="3200" b="1" dirty="0">
                <a:cs typeface="PT Bold Heading" panose="02010400000000000000" pitchFamily="2" charset="-78"/>
              </a:rPr>
              <a:t> الضبط </a:t>
            </a:r>
            <a:r>
              <a:rPr lang="ar-SA" sz="3200" b="1" dirty="0" err="1">
                <a:cs typeface="PT Bold Heading" panose="02010400000000000000" pitchFamily="2" charset="-78"/>
              </a:rPr>
              <a:t>الاجتماعى</a:t>
            </a:r>
            <a:r>
              <a:rPr lang="ar-SA" sz="3200" b="1" dirty="0">
                <a:cs typeface="PT Bold Heading" panose="02010400000000000000" pitchFamily="2" charset="-78"/>
              </a:rPr>
              <a:t>, كالأسرة, والمدرسة, ودور العبادة ,</a:t>
            </a:r>
            <a:r>
              <a:rPr lang="ar-SA" sz="3200" b="1" dirty="0" err="1">
                <a:cs typeface="PT Bold Heading" panose="02010400000000000000" pitchFamily="2" charset="-78"/>
              </a:rPr>
              <a:t>والنوادى</a:t>
            </a:r>
            <a:r>
              <a:rPr lang="ar-SA" sz="3200" b="1" dirty="0">
                <a:cs typeface="PT Bold Heading" panose="02010400000000000000" pitchFamily="2" charset="-78"/>
              </a:rPr>
              <a:t> الاجتماعية ..إلخ, </a:t>
            </a:r>
            <a:r>
              <a:rPr lang="ar-SA" sz="3200" b="1" dirty="0" err="1">
                <a:cs typeface="PT Bold Heading" panose="02010400000000000000" pitchFamily="2" charset="-78"/>
              </a:rPr>
              <a:t>التى</a:t>
            </a:r>
            <a:r>
              <a:rPr lang="ar-SA" sz="3200" b="1" dirty="0">
                <a:cs typeface="PT Bold Heading" panose="02010400000000000000" pitchFamily="2" charset="-78"/>
              </a:rPr>
              <a:t> تعد صاحبة دور رئيس </a:t>
            </a:r>
            <a:r>
              <a:rPr lang="ar-SA" sz="3200" b="1" dirty="0" err="1">
                <a:cs typeface="PT Bold Heading" panose="02010400000000000000" pitchFamily="2" charset="-78"/>
              </a:rPr>
              <a:t>فى</a:t>
            </a:r>
            <a:r>
              <a:rPr lang="ar-SA" sz="3200" b="1" dirty="0">
                <a:cs typeface="PT Bold Heading" panose="02010400000000000000" pitchFamily="2" charset="-78"/>
              </a:rPr>
              <a:t> إكساب الشباب ثقافة مجتمعهم من قيم وعادات وتقاليد، </a:t>
            </a:r>
            <a:r>
              <a:rPr lang="ar-SA" sz="3200" b="1" u="heavy" dirty="0">
                <a:solidFill>
                  <a:srgbClr val="FF0000"/>
                </a:solidFill>
                <a:cs typeface="PT Bold Heading" panose="02010400000000000000" pitchFamily="2" charset="-78"/>
              </a:rPr>
              <a:t>ومن تلك التغيرات الاجتماعية:</a:t>
            </a:r>
            <a:endParaRPr lang="en-US" sz="3200" dirty="0">
              <a:solidFill>
                <a:srgbClr val="FF0000"/>
              </a:solidFill>
              <a:cs typeface="PT Bold Heading" panose="02010400000000000000" pitchFamily="2" charset="-78"/>
            </a:endParaRPr>
          </a:p>
          <a:p>
            <a:endParaRPr lang="ar-EG" sz="3200" dirty="0">
              <a:cs typeface="PT Bold Heading" panose="02010400000000000000" pitchFamily="2" charset="-78"/>
            </a:endParaRPr>
          </a:p>
        </p:txBody>
      </p:sp>
    </p:spTree>
    <p:extLst>
      <p:ext uri="{BB962C8B-B14F-4D97-AF65-F5344CB8AC3E}">
        <p14:creationId xmlns:p14="http://schemas.microsoft.com/office/powerpoint/2010/main" val="14230594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62743" y="197671"/>
            <a:ext cx="10698348" cy="601934"/>
          </a:xfrm>
        </p:spPr>
        <p:txBody>
          <a:bodyPr>
            <a:noAutofit/>
          </a:bodyPr>
          <a:lstStyle/>
          <a:p>
            <a:r>
              <a:rPr lang="ar-SA" sz="4000" b="1" dirty="0">
                <a:solidFill>
                  <a:srgbClr val="FF0000"/>
                </a:solidFill>
                <a:cs typeface="PT Bold Heading" panose="02010400000000000000" pitchFamily="2" charset="-78"/>
              </a:rPr>
              <a:t>انعكاسات التغيرات </a:t>
            </a:r>
            <a:r>
              <a:rPr lang="ar-SA" sz="4000" b="1" dirty="0" smtClean="0">
                <a:solidFill>
                  <a:srgbClr val="FF0000"/>
                </a:solidFill>
                <a:cs typeface="PT Bold Heading" panose="02010400000000000000" pitchFamily="2" charset="-78"/>
              </a:rPr>
              <a:t>الاجتماعية </a:t>
            </a:r>
            <a:r>
              <a:rPr lang="ar-SA" sz="4000" b="1" dirty="0">
                <a:solidFill>
                  <a:srgbClr val="FF0000"/>
                </a:solidFill>
                <a:cs typeface="PT Bold Heading" panose="02010400000000000000" pitchFamily="2" charset="-78"/>
              </a:rPr>
              <a:t>على المجتمع</a:t>
            </a:r>
            <a:endParaRPr lang="en-US" sz="4000" dirty="0"/>
          </a:p>
        </p:txBody>
      </p:sp>
      <p:sp>
        <p:nvSpPr>
          <p:cNvPr id="4" name="عنوان فرعي 3"/>
          <p:cNvSpPr>
            <a:spLocks noGrp="1"/>
          </p:cNvSpPr>
          <p:nvPr>
            <p:ph type="subTitle" idx="1"/>
          </p:nvPr>
        </p:nvSpPr>
        <p:spPr>
          <a:xfrm>
            <a:off x="147782" y="799605"/>
            <a:ext cx="11905673" cy="6058395"/>
          </a:xfrm>
        </p:spPr>
        <p:txBody>
          <a:bodyPr>
            <a:noAutofit/>
          </a:bodyPr>
          <a:lstStyle/>
          <a:p>
            <a:pPr lvl="0"/>
            <a:r>
              <a:rPr lang="ar-SA" sz="3200" b="1" dirty="0" smtClean="0">
                <a:solidFill>
                  <a:srgbClr val="FF0000"/>
                </a:solidFill>
                <a:cs typeface="PT Bold Heading" panose="02010400000000000000" pitchFamily="2" charset="-78"/>
              </a:rPr>
              <a:t>- زيادة </a:t>
            </a:r>
            <a:r>
              <a:rPr lang="ar-SA" sz="3200" b="1" dirty="0">
                <a:solidFill>
                  <a:srgbClr val="FF0000"/>
                </a:solidFill>
                <a:cs typeface="PT Bold Heading" panose="02010400000000000000" pitchFamily="2" charset="-78"/>
              </a:rPr>
              <a:t>حدة الفقر</a:t>
            </a:r>
            <a:r>
              <a:rPr lang="ar-SA" sz="3200" b="1" dirty="0">
                <a:cs typeface="PT Bold Heading" panose="02010400000000000000" pitchFamily="2" charset="-78"/>
              </a:rPr>
              <a:t>، حيث ستكون قدرة الناس </a:t>
            </a:r>
            <a:r>
              <a:rPr lang="ar-SA" sz="3200" b="1" dirty="0" err="1">
                <a:cs typeface="PT Bold Heading" panose="02010400000000000000" pitchFamily="2" charset="-78"/>
              </a:rPr>
              <a:t>فى</a:t>
            </a:r>
            <a:r>
              <a:rPr lang="ar-SA" sz="3200" b="1" dirty="0">
                <a:cs typeface="PT Bold Heading" panose="02010400000000000000" pitchFamily="2" charset="-78"/>
              </a:rPr>
              <a:t> الحصول على الطعام وغيره من ضرورات الحياة ليست أفضل من الآن، بل أسوأ لكثير من الناس، الأمر الذى أدى إلى زيادة التفاوت </a:t>
            </a:r>
            <a:r>
              <a:rPr lang="ar-SA" sz="3200" b="1" dirty="0" err="1">
                <a:cs typeface="PT Bold Heading" panose="02010400000000000000" pitchFamily="2" charset="-78"/>
              </a:rPr>
              <a:t>الطبقى</a:t>
            </a:r>
            <a:r>
              <a:rPr lang="ar-SA" sz="3200" b="1" dirty="0">
                <a:cs typeface="PT Bold Heading" panose="02010400000000000000" pitchFamily="2" charset="-78"/>
              </a:rPr>
              <a:t>، مما ترتب عليه وجود فئات دنيا تعانى أوضاعاً اقتصادية واجتماعية متدنية، </a:t>
            </a:r>
            <a:r>
              <a:rPr lang="ar-SA" sz="3200" b="1" dirty="0" err="1">
                <a:cs typeface="PT Bold Heading" panose="02010400000000000000" pitchFamily="2" charset="-78"/>
              </a:rPr>
              <a:t>وبالتالى</a:t>
            </a:r>
            <a:r>
              <a:rPr lang="ar-SA" sz="3200" b="1" dirty="0">
                <a:cs typeface="PT Bold Heading" panose="02010400000000000000" pitchFamily="2" charset="-78"/>
              </a:rPr>
              <a:t> حدث تغير كبير </a:t>
            </a:r>
            <a:r>
              <a:rPr lang="ar-SA" sz="3200" b="1" dirty="0" err="1">
                <a:cs typeface="PT Bold Heading" panose="02010400000000000000" pitchFamily="2" charset="-78"/>
              </a:rPr>
              <a:t>فى</a:t>
            </a:r>
            <a:r>
              <a:rPr lang="ar-SA" sz="3200" b="1" dirty="0">
                <a:cs typeface="PT Bold Heading" panose="02010400000000000000" pitchFamily="2" charset="-78"/>
              </a:rPr>
              <a:t> النسق </a:t>
            </a:r>
            <a:r>
              <a:rPr lang="ar-SA" sz="3200" b="1" dirty="0" err="1">
                <a:cs typeface="PT Bold Heading" panose="02010400000000000000" pitchFamily="2" charset="-78"/>
              </a:rPr>
              <a:t>القيمى</a:t>
            </a:r>
            <a:r>
              <a:rPr lang="ar-SA" sz="3200" b="1" dirty="0">
                <a:cs typeface="PT Bold Heading" panose="02010400000000000000" pitchFamily="2" charset="-78"/>
              </a:rPr>
              <a:t> لدى هذه الفئة من الشباب، حيث اتجهت تلك الفئة للبحث عن وسائل أخرى للعيش، لأن عملها الذي تقوم به لا يكفيها، فصار العمل المنتج </a:t>
            </a:r>
            <a:r>
              <a:rPr lang="ar-SA" sz="3200" b="1" dirty="0" err="1">
                <a:cs typeface="PT Bold Heading" panose="02010400000000000000" pitchFamily="2" charset="-78"/>
              </a:rPr>
              <a:t>فى</a:t>
            </a:r>
            <a:r>
              <a:rPr lang="ar-SA" sz="3200" b="1" dirty="0">
                <a:cs typeface="PT Bold Heading" panose="02010400000000000000" pitchFamily="2" charset="-78"/>
              </a:rPr>
              <a:t> ظل هذه الظروف يمثل مزيداً من الشعور بوطأة الحرمان بسبب عدم قدرته على مجاراة الآخرين </a:t>
            </a:r>
            <a:r>
              <a:rPr lang="ar-SA" sz="3200" b="1" dirty="0" err="1">
                <a:cs typeface="PT Bold Heading" panose="02010400000000000000" pitchFamily="2" charset="-78"/>
              </a:rPr>
              <a:t>فى</a:t>
            </a:r>
            <a:r>
              <a:rPr lang="ar-SA" sz="3200" b="1" dirty="0">
                <a:cs typeface="PT Bold Heading" panose="02010400000000000000" pitchFamily="2" charset="-78"/>
              </a:rPr>
              <a:t> العيش، فتحولت قيمة العمل المنتج إلى قيمة سلبية تمثلت </a:t>
            </a:r>
            <a:r>
              <a:rPr lang="ar-SA" sz="3200" b="1" dirty="0" err="1">
                <a:cs typeface="PT Bold Heading" panose="02010400000000000000" pitchFamily="2" charset="-78"/>
              </a:rPr>
              <a:t>فى</a:t>
            </a:r>
            <a:r>
              <a:rPr lang="ar-SA" sz="3200" b="1" dirty="0">
                <a:cs typeface="PT Bold Heading" panose="02010400000000000000" pitchFamily="2" charset="-78"/>
              </a:rPr>
              <a:t> قيم الربح السريع أو الثراء على حساب الآخرين بدون مجهود، أو بعمل غير </a:t>
            </a:r>
            <a:r>
              <a:rPr lang="ar-SA" sz="3200" b="1" dirty="0" err="1">
                <a:cs typeface="PT Bold Heading" panose="02010400000000000000" pitchFamily="2" charset="-78"/>
              </a:rPr>
              <a:t>شرعى</a:t>
            </a:r>
            <a:r>
              <a:rPr lang="ar-SA" sz="3200" b="1" dirty="0">
                <a:cs typeface="PT Bold Heading" panose="02010400000000000000" pitchFamily="2" charset="-78"/>
              </a:rPr>
              <a:t> كالرشوة والسرقة والوصولية والوساطة والمحسوبية والتهرب من الضرائب والنظر لأفراد المجتمع نظرة نفعية </a:t>
            </a:r>
            <a:r>
              <a:rPr lang="ar-SA" sz="3200" b="1" dirty="0" err="1">
                <a:cs typeface="PT Bold Heading" panose="02010400000000000000" pitchFamily="2" charset="-78"/>
              </a:rPr>
              <a:t>أى</a:t>
            </a:r>
            <a:r>
              <a:rPr lang="ar-SA" sz="3200" b="1" dirty="0">
                <a:cs typeface="PT Bold Heading" panose="02010400000000000000" pitchFamily="2" charset="-78"/>
              </a:rPr>
              <a:t> وفقاً للمكاسب </a:t>
            </a:r>
            <a:r>
              <a:rPr lang="ar-SA" sz="3200" b="1" dirty="0" err="1">
                <a:cs typeface="PT Bold Heading" panose="02010400000000000000" pitchFamily="2" charset="-78"/>
              </a:rPr>
              <a:t>التى</a:t>
            </a:r>
            <a:r>
              <a:rPr lang="ar-SA" sz="3200" b="1" dirty="0">
                <a:cs typeface="PT Bold Heading" panose="02010400000000000000" pitchFamily="2" charset="-78"/>
              </a:rPr>
              <a:t> يحققونها من وراء التعامل معهم"، أما الفئة الأخرى الغنية فقد اعتنقت قيم البذخ والإسراف والاعتداء على البيئة0</a:t>
            </a:r>
            <a:endParaRPr lang="en-US" sz="3200" dirty="0">
              <a:cs typeface="PT Bold Heading" panose="02010400000000000000" pitchFamily="2" charset="-78"/>
            </a:endParaRPr>
          </a:p>
        </p:txBody>
      </p:sp>
    </p:spTree>
    <p:extLst>
      <p:ext uri="{BB962C8B-B14F-4D97-AF65-F5344CB8AC3E}">
        <p14:creationId xmlns:p14="http://schemas.microsoft.com/office/powerpoint/2010/main" val="12255647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62743" y="225380"/>
            <a:ext cx="10448966" cy="601934"/>
          </a:xfrm>
        </p:spPr>
        <p:txBody>
          <a:bodyPr>
            <a:noAutofit/>
          </a:bodyPr>
          <a:lstStyle/>
          <a:p>
            <a:r>
              <a:rPr lang="ar-SA" sz="4000" b="1" dirty="0">
                <a:solidFill>
                  <a:srgbClr val="FF0000"/>
                </a:solidFill>
                <a:cs typeface="PT Bold Heading" panose="02010400000000000000" pitchFamily="2" charset="-78"/>
              </a:rPr>
              <a:t>انعكاسات التغيرات الاجتماعية على المجتمع</a:t>
            </a:r>
            <a:endParaRPr lang="en-US" sz="4000" dirty="0"/>
          </a:p>
        </p:txBody>
      </p:sp>
      <p:sp>
        <p:nvSpPr>
          <p:cNvPr id="4" name="عنوان فرعي 3"/>
          <p:cNvSpPr>
            <a:spLocks noGrp="1"/>
          </p:cNvSpPr>
          <p:nvPr>
            <p:ph type="subTitle" idx="1"/>
          </p:nvPr>
        </p:nvSpPr>
        <p:spPr>
          <a:xfrm>
            <a:off x="332509" y="1136073"/>
            <a:ext cx="11600873" cy="5246254"/>
          </a:xfrm>
        </p:spPr>
        <p:txBody>
          <a:bodyPr>
            <a:normAutofit/>
          </a:bodyPr>
          <a:lstStyle/>
          <a:p>
            <a:r>
              <a:rPr lang="ar-SA" sz="3200" b="1" dirty="0" smtClean="0">
                <a:solidFill>
                  <a:srgbClr val="FF0000"/>
                </a:solidFill>
                <a:cs typeface="PT Bold Heading" panose="02010400000000000000" pitchFamily="2" charset="-78"/>
              </a:rPr>
              <a:t>- تزايد </a:t>
            </a:r>
            <a:r>
              <a:rPr lang="ar-SA" sz="3200" b="1" dirty="0">
                <a:solidFill>
                  <a:srgbClr val="FF0000"/>
                </a:solidFill>
                <a:cs typeface="PT Bold Heading" panose="02010400000000000000" pitchFamily="2" charset="-78"/>
              </a:rPr>
              <a:t>الهجرة من الريف إلى المدن الكبرى </a:t>
            </a:r>
            <a:r>
              <a:rPr lang="ar-SA" sz="3200" b="1" dirty="0">
                <a:cs typeface="PT Bold Heading" panose="02010400000000000000" pitchFamily="2" charset="-78"/>
              </a:rPr>
              <a:t>فأثرت الهجرة على نسق القيم الاجتماعية لدى الشباب حيث أدى ذلك إلى انتشار الأعمال المنحرفة كالسرقات وأعمال النصب وزيادة العبء على مرافق المدن </a:t>
            </a:r>
            <a:r>
              <a:rPr lang="ar-SA" sz="3200" b="1" dirty="0" err="1">
                <a:cs typeface="PT Bold Heading" panose="02010400000000000000" pitchFamily="2" charset="-78"/>
              </a:rPr>
              <a:t>وبالتالى</a:t>
            </a:r>
            <a:r>
              <a:rPr lang="ar-SA" sz="3200" b="1" dirty="0">
                <a:cs typeface="PT Bold Heading" panose="02010400000000000000" pitchFamily="2" charset="-78"/>
              </a:rPr>
              <a:t> سوء حالتها، وقد أثرت كل هذه التغيرات على الشباب ما أدى إلى شعوره بالإحباط وفقدان الثقة بالنفس والقدرة على تحقيق الذات، وفقدان الثقة بالمجتمع الأمر الذى عرض هذا الشباب للانحراف </a:t>
            </a:r>
            <a:r>
              <a:rPr lang="ar-SA" sz="3200" b="1" dirty="0" err="1">
                <a:cs typeface="PT Bold Heading" panose="02010400000000000000" pitchFamily="2" charset="-78"/>
              </a:rPr>
              <a:t>السلوكى</a:t>
            </a:r>
            <a:r>
              <a:rPr lang="ar-SA" sz="3200" b="1" dirty="0">
                <a:cs typeface="PT Bold Heading" panose="02010400000000000000" pitchFamily="2" charset="-78"/>
              </a:rPr>
              <a:t> أو على الأقل لجوء الشباب للانطواء والانغلاق على النفس لاعتقاده بعجز المجتمع عن مواجهة مشكلاته".</a:t>
            </a:r>
            <a:endParaRPr lang="en-US" sz="3200" dirty="0">
              <a:cs typeface="PT Bold Heading" panose="02010400000000000000" pitchFamily="2" charset="-78"/>
            </a:endParaRPr>
          </a:p>
          <a:p>
            <a:endParaRPr lang="ar-EG" sz="3200" dirty="0">
              <a:cs typeface="PT Bold Heading" panose="02010400000000000000" pitchFamily="2" charset="-78"/>
            </a:endParaRPr>
          </a:p>
        </p:txBody>
      </p:sp>
    </p:spTree>
    <p:extLst>
      <p:ext uri="{BB962C8B-B14F-4D97-AF65-F5344CB8AC3E}">
        <p14:creationId xmlns:p14="http://schemas.microsoft.com/office/powerpoint/2010/main" val="67281886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62743" y="225380"/>
            <a:ext cx="8778240" cy="601934"/>
          </a:xfrm>
        </p:spPr>
        <p:txBody>
          <a:bodyPr>
            <a:noAutofit/>
          </a:bodyPr>
          <a:lstStyle/>
          <a:p>
            <a:r>
              <a:rPr lang="ar-SA" sz="4000" b="1" dirty="0">
                <a:solidFill>
                  <a:srgbClr val="FF0000"/>
                </a:solidFill>
                <a:cs typeface="PT Bold Heading" panose="02010400000000000000" pitchFamily="2" charset="-78"/>
              </a:rPr>
              <a:t>انعكاسات التغيرات الاجتماعية على المجتمع</a:t>
            </a:r>
            <a:endParaRPr lang="en-US" sz="4000" dirty="0"/>
          </a:p>
        </p:txBody>
      </p:sp>
      <p:sp>
        <p:nvSpPr>
          <p:cNvPr id="4" name="عنوان فرعي 3"/>
          <p:cNvSpPr>
            <a:spLocks noGrp="1"/>
          </p:cNvSpPr>
          <p:nvPr>
            <p:ph type="subTitle" idx="1"/>
          </p:nvPr>
        </p:nvSpPr>
        <p:spPr>
          <a:xfrm>
            <a:off x="424873" y="951345"/>
            <a:ext cx="11545453" cy="5301673"/>
          </a:xfrm>
        </p:spPr>
        <p:txBody>
          <a:bodyPr>
            <a:noAutofit/>
          </a:bodyPr>
          <a:lstStyle/>
          <a:p>
            <a:pPr marL="457200" indent="-457200">
              <a:buFontTx/>
              <a:buChar char="-"/>
            </a:pPr>
            <a:r>
              <a:rPr lang="ar-SA" sz="3200" b="1" dirty="0" smtClean="0">
                <a:solidFill>
                  <a:srgbClr val="FF0000"/>
                </a:solidFill>
                <a:cs typeface="PT Bold Heading" panose="02010400000000000000" pitchFamily="2" charset="-78"/>
              </a:rPr>
              <a:t>ظهور </a:t>
            </a:r>
            <a:r>
              <a:rPr lang="ar-SA" sz="3200" b="1" dirty="0">
                <a:solidFill>
                  <a:srgbClr val="FF0000"/>
                </a:solidFill>
                <a:cs typeface="PT Bold Heading" panose="02010400000000000000" pitchFamily="2" charset="-78"/>
              </a:rPr>
              <a:t>العشوائيات </a:t>
            </a:r>
            <a:r>
              <a:rPr lang="ar-SA" sz="3200" b="1" dirty="0" err="1">
                <a:cs typeface="PT Bold Heading" panose="02010400000000000000" pitchFamily="2" charset="-78"/>
              </a:rPr>
              <a:t>فى</a:t>
            </a:r>
            <a:r>
              <a:rPr lang="ar-SA" sz="3200" b="1" dirty="0">
                <a:cs typeface="PT Bold Heading" panose="02010400000000000000" pitchFamily="2" charset="-78"/>
              </a:rPr>
              <a:t> العديد من المناطق مثل مدن الصفيح </a:t>
            </a:r>
            <a:r>
              <a:rPr lang="ar-SA" sz="3200" b="1" dirty="0" err="1">
                <a:cs typeface="PT Bold Heading" panose="02010400000000000000" pitchFamily="2" charset="-78"/>
              </a:rPr>
              <a:t>التى</a:t>
            </a:r>
            <a:r>
              <a:rPr lang="ar-SA" sz="3200" b="1" dirty="0">
                <a:cs typeface="PT Bold Heading" panose="02010400000000000000" pitchFamily="2" charset="-78"/>
              </a:rPr>
              <a:t> انتشرت </a:t>
            </a:r>
            <a:r>
              <a:rPr lang="ar-SA" sz="3200" b="1" dirty="0" err="1">
                <a:cs typeface="PT Bold Heading" panose="02010400000000000000" pitchFamily="2" charset="-78"/>
              </a:rPr>
              <a:t>فى</a:t>
            </a:r>
            <a:r>
              <a:rPr lang="ar-SA" sz="3200" b="1" dirty="0">
                <a:cs typeface="PT Bold Heading" panose="02010400000000000000" pitchFamily="2" charset="-78"/>
              </a:rPr>
              <a:t> العديد من المدن الكبرى وخاصة القاهرة، وقد نتج عن ذلك تزايد معدلات البطالة وتكريس الفردية نتيجة تفكك البنى الأسرية وانخراط شباب هذه المناطق </a:t>
            </a:r>
            <a:r>
              <a:rPr lang="ar-SA" sz="3200" b="1" dirty="0" err="1">
                <a:cs typeface="PT Bold Heading" panose="02010400000000000000" pitchFamily="2" charset="-78"/>
              </a:rPr>
              <a:t>فى</a:t>
            </a:r>
            <a:r>
              <a:rPr lang="ar-SA" sz="3200" b="1" dirty="0">
                <a:cs typeface="PT Bold Heading" panose="02010400000000000000" pitchFamily="2" charset="-78"/>
              </a:rPr>
              <a:t> قطاعات الاقتصاد الأسود كالمخدرات والدعارة والتهريب وغيرها، كما تفاقم الشعور باللامبالاة والعداء تجاه الدولة وأجهزتها المختلفة نتيجة افتقاد أهل هذه المناطق للأمان، وصار ينتشر بين شباب هذه المناطق ما يمكن أن يسمى العنف </a:t>
            </a:r>
            <a:r>
              <a:rPr lang="ar-SA" sz="3200" b="1" dirty="0" err="1">
                <a:cs typeface="PT Bold Heading" panose="02010400000000000000" pitchFamily="2" charset="-78"/>
              </a:rPr>
              <a:t>الوظيفى</a:t>
            </a:r>
            <a:r>
              <a:rPr lang="ar-SA" sz="3200" b="1" dirty="0">
                <a:cs typeface="PT Bold Heading" panose="02010400000000000000" pitchFamily="2" charset="-78"/>
              </a:rPr>
              <a:t> أو </a:t>
            </a:r>
            <a:r>
              <a:rPr lang="ar-SA" sz="3200" b="1" dirty="0" err="1">
                <a:cs typeface="PT Bold Heading" panose="02010400000000000000" pitchFamily="2" charset="-78"/>
              </a:rPr>
              <a:t>الارتزاقى</a:t>
            </a:r>
            <a:r>
              <a:rPr lang="ar-SA" sz="3200" b="1" dirty="0">
                <a:cs typeface="PT Bold Heading" panose="02010400000000000000" pitchFamily="2" charset="-78"/>
              </a:rPr>
              <a:t> وهو البلطجة</a:t>
            </a:r>
            <a:r>
              <a:rPr lang="ar-SA" sz="3200" b="1" dirty="0" smtClean="0">
                <a:cs typeface="PT Bold Heading" panose="02010400000000000000" pitchFamily="2" charset="-78"/>
              </a:rPr>
              <a:t>.</a:t>
            </a:r>
          </a:p>
          <a:p>
            <a:pPr marL="457200" indent="-457200">
              <a:buFontTx/>
              <a:buChar char="-"/>
            </a:pPr>
            <a:endParaRPr lang="en-US" sz="3200" dirty="0" smtClean="0">
              <a:cs typeface="PT Bold Heading" panose="02010400000000000000" pitchFamily="2" charset="-78"/>
            </a:endParaRPr>
          </a:p>
          <a:p>
            <a:endParaRPr lang="ar-EG" sz="3200" dirty="0">
              <a:cs typeface="PT Bold Heading" panose="02010400000000000000" pitchFamily="2" charset="-78"/>
            </a:endParaRPr>
          </a:p>
        </p:txBody>
      </p:sp>
    </p:spTree>
    <p:extLst>
      <p:ext uri="{BB962C8B-B14F-4D97-AF65-F5344CB8AC3E}">
        <p14:creationId xmlns:p14="http://schemas.microsoft.com/office/powerpoint/2010/main" val="92096540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62743" y="225380"/>
            <a:ext cx="8778240" cy="601934"/>
          </a:xfrm>
        </p:spPr>
        <p:txBody>
          <a:bodyPr>
            <a:noAutofit/>
          </a:bodyPr>
          <a:lstStyle/>
          <a:p>
            <a:r>
              <a:rPr lang="ar-SA" sz="4000" b="1" dirty="0">
                <a:solidFill>
                  <a:srgbClr val="FF0000"/>
                </a:solidFill>
                <a:cs typeface="PT Bold Heading" panose="02010400000000000000" pitchFamily="2" charset="-78"/>
              </a:rPr>
              <a:t>انعكاسات التغيرات الاجتماعية على المجتمع</a:t>
            </a:r>
            <a:endParaRPr lang="en-US" sz="4000" dirty="0"/>
          </a:p>
        </p:txBody>
      </p:sp>
      <p:sp>
        <p:nvSpPr>
          <p:cNvPr id="4" name="عنوان فرعي 3"/>
          <p:cNvSpPr>
            <a:spLocks noGrp="1"/>
          </p:cNvSpPr>
          <p:nvPr>
            <p:ph type="subTitle" idx="1"/>
          </p:nvPr>
        </p:nvSpPr>
        <p:spPr>
          <a:xfrm>
            <a:off x="101599" y="827314"/>
            <a:ext cx="12007273" cy="6030686"/>
          </a:xfrm>
        </p:spPr>
        <p:txBody>
          <a:bodyPr>
            <a:noAutofit/>
          </a:bodyPr>
          <a:lstStyle/>
          <a:p>
            <a:pPr algn="r"/>
            <a:r>
              <a:rPr lang="ar-SA" sz="3200" b="1" dirty="0" smtClean="0">
                <a:cs typeface="PT Bold Heading" panose="02010400000000000000" pitchFamily="2" charset="-78"/>
              </a:rPr>
              <a:t>-حدوث </a:t>
            </a:r>
            <a:r>
              <a:rPr lang="ar-SA" sz="3200" b="1" dirty="0">
                <a:cs typeface="PT Bold Heading" panose="02010400000000000000" pitchFamily="2" charset="-78"/>
              </a:rPr>
              <a:t>تغييرات كبيرة </a:t>
            </a:r>
            <a:r>
              <a:rPr lang="ar-SA" sz="3200" b="1" dirty="0" err="1">
                <a:cs typeface="PT Bold Heading" panose="02010400000000000000" pitchFamily="2" charset="-78"/>
              </a:rPr>
              <a:t>فى</a:t>
            </a:r>
            <a:r>
              <a:rPr lang="ar-SA" sz="3200" b="1" dirty="0">
                <a:cs typeface="PT Bold Heading" panose="02010400000000000000" pitchFamily="2" charset="-78"/>
              </a:rPr>
              <a:t> الأسرة المصرية مثل هجرة الأب للعمل وبروز دور الأم على كافة المستويات </a:t>
            </a:r>
            <a:r>
              <a:rPr lang="ar-SA" sz="3200" b="1" dirty="0" err="1">
                <a:cs typeface="PT Bold Heading" panose="02010400000000000000" pitchFamily="2" charset="-78"/>
              </a:rPr>
              <a:t>وبالتالى</a:t>
            </a:r>
            <a:r>
              <a:rPr lang="ar-SA" sz="3200" b="1" dirty="0">
                <a:cs typeface="PT Bold Heading" panose="02010400000000000000" pitchFamily="2" charset="-78"/>
              </a:rPr>
              <a:t> غياب دور الأب، بالإضافة إلى الاستقلالية الاقتصادية للمرأة </a:t>
            </a:r>
            <a:r>
              <a:rPr lang="ar-SA" sz="3200" b="1" dirty="0" err="1">
                <a:cs typeface="PT Bold Heading" panose="02010400000000000000" pitchFamily="2" charset="-78"/>
              </a:rPr>
              <a:t>التى</a:t>
            </a:r>
            <a:r>
              <a:rPr lang="ar-SA" sz="3200" b="1" dirty="0">
                <a:cs typeface="PT Bold Heading" panose="02010400000000000000" pitchFamily="2" charset="-78"/>
              </a:rPr>
              <a:t> دفعتها لعدم الاعتماد –بصورة رئيسية- علي الرجل كما كان في </a:t>
            </a:r>
            <a:r>
              <a:rPr lang="ar-SA" sz="3200" b="1" dirty="0" err="1">
                <a:cs typeface="PT Bold Heading" panose="02010400000000000000" pitchFamily="2" charset="-78"/>
              </a:rPr>
              <a:t>السلبق</a:t>
            </a:r>
            <a:r>
              <a:rPr lang="ar-SA" sz="3200" b="1" dirty="0">
                <a:cs typeface="PT Bold Heading" panose="02010400000000000000" pitchFamily="2" charset="-78"/>
              </a:rPr>
              <a:t>,  الأمر الذى انعكس على الشباب فافتقد كثيراُ من قيمه الشرقية الأصيلة, كالحب, والولاء, والغيرة ,والخوف على أفراد أسرته، بل صارت المنفعة الذاتية </a:t>
            </a:r>
            <a:r>
              <a:rPr lang="ar-SA" sz="3200" b="1" dirty="0" err="1">
                <a:cs typeface="PT Bold Heading" panose="02010400000000000000" pitchFamily="2" charset="-78"/>
              </a:rPr>
              <a:t>هى</a:t>
            </a:r>
            <a:r>
              <a:rPr lang="ar-SA" sz="3200" b="1" dirty="0">
                <a:cs typeface="PT Bold Heading" panose="02010400000000000000" pitchFamily="2" charset="-78"/>
              </a:rPr>
              <a:t> المحرك </a:t>
            </a:r>
            <a:r>
              <a:rPr lang="ar-SA" sz="3200" b="1" dirty="0" err="1">
                <a:cs typeface="PT Bold Heading" panose="02010400000000000000" pitchFamily="2" charset="-78"/>
              </a:rPr>
              <a:t>الأساسى</a:t>
            </a:r>
            <a:r>
              <a:rPr lang="ar-SA" sz="3200" b="1" dirty="0">
                <a:cs typeface="PT Bold Heading" panose="02010400000000000000" pitchFamily="2" charset="-78"/>
              </a:rPr>
              <a:t> لسلوكه داخل الأسرة، كما ظهرت قيم دخيلة أمام الشباب رأوها من العلاقة بين الأبوين مثل الطلاق </a:t>
            </a:r>
            <a:r>
              <a:rPr lang="ar-SA" sz="3200" b="1" dirty="0" err="1">
                <a:cs typeface="PT Bold Heading" panose="02010400000000000000" pitchFamily="2" charset="-78"/>
              </a:rPr>
              <a:t>الاقتصادى</a:t>
            </a:r>
            <a:r>
              <a:rPr lang="ar-SA" sz="3200" b="1" dirty="0">
                <a:cs typeface="PT Bold Heading" panose="02010400000000000000" pitchFamily="2" charset="-78"/>
              </a:rPr>
              <a:t> وهو امتناع الزوج عن الإنفاق على الأسرة لرفضه لسلوك الأسرة، فتضطر الزوجة للانحراف للإنفاق على أسرتها، ، كل هذه الأمور انعكست آثارها على تنشئة الشباب ,حيث صار الزواج بالنسبة لهم مقروناً بالخيانة والخداع والتوتر والنفور، وانهيار مكانة الآباء </a:t>
            </a:r>
            <a:r>
              <a:rPr lang="ar-SA" sz="3200" b="1" dirty="0" err="1">
                <a:cs typeface="PT Bold Heading" panose="02010400000000000000" pitchFamily="2" charset="-78"/>
              </a:rPr>
              <a:t>فى</a:t>
            </a:r>
            <a:r>
              <a:rPr lang="ar-SA" sz="3200" b="1" dirty="0">
                <a:cs typeface="PT Bold Heading" panose="02010400000000000000" pitchFamily="2" charset="-78"/>
              </a:rPr>
              <a:t> أذهانهم0</a:t>
            </a:r>
            <a:endParaRPr lang="en-US" sz="3200" dirty="0">
              <a:cs typeface="PT Bold Heading" panose="02010400000000000000" pitchFamily="2" charset="-78"/>
            </a:endParaRPr>
          </a:p>
          <a:p>
            <a:pPr algn="r"/>
            <a:endParaRPr lang="ar-EG" sz="3200" dirty="0">
              <a:cs typeface="PT Bold Heading" panose="02010400000000000000" pitchFamily="2" charset="-78"/>
            </a:endParaRPr>
          </a:p>
        </p:txBody>
      </p:sp>
    </p:spTree>
    <p:extLst>
      <p:ext uri="{BB962C8B-B14F-4D97-AF65-F5344CB8AC3E}">
        <p14:creationId xmlns:p14="http://schemas.microsoft.com/office/powerpoint/2010/main" val="353617206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62743" y="225380"/>
            <a:ext cx="8869548" cy="624366"/>
          </a:xfrm>
        </p:spPr>
        <p:txBody>
          <a:bodyPr>
            <a:normAutofit fontScale="90000"/>
          </a:bodyPr>
          <a:lstStyle/>
          <a:p>
            <a:r>
              <a:rPr lang="ar-SA" sz="4000" dirty="0">
                <a:solidFill>
                  <a:srgbClr val="FF0000"/>
                </a:solidFill>
                <a:cs typeface="PT Bold Heading" panose="02010400000000000000" pitchFamily="2" charset="-78"/>
              </a:rPr>
              <a:t>5- </a:t>
            </a:r>
            <a:r>
              <a:rPr lang="ar-SA" sz="4000" b="1" dirty="0">
                <a:solidFill>
                  <a:srgbClr val="FF0000"/>
                </a:solidFill>
                <a:cs typeface="PT Bold Heading" panose="02010400000000000000" pitchFamily="2" charset="-78"/>
              </a:rPr>
              <a:t>التغيرات </a:t>
            </a:r>
            <a:r>
              <a:rPr lang="ar-SA" sz="4000" b="1" dirty="0" smtClean="0">
                <a:solidFill>
                  <a:srgbClr val="FF0000"/>
                </a:solidFill>
                <a:cs typeface="PT Bold Heading" panose="02010400000000000000" pitchFamily="2" charset="-78"/>
              </a:rPr>
              <a:t>الاقتصادية</a:t>
            </a:r>
            <a:endParaRPr lang="en-US" sz="4000" dirty="0">
              <a:solidFill>
                <a:srgbClr val="FF0000"/>
              </a:solidFill>
              <a:cs typeface="PT Bold Heading" panose="02010400000000000000" pitchFamily="2" charset="-78"/>
            </a:endParaRPr>
          </a:p>
        </p:txBody>
      </p:sp>
      <p:sp>
        <p:nvSpPr>
          <p:cNvPr id="4" name="عنوان فرعي 3"/>
          <p:cNvSpPr>
            <a:spLocks noGrp="1"/>
          </p:cNvSpPr>
          <p:nvPr>
            <p:ph type="subTitle" idx="1"/>
          </p:nvPr>
        </p:nvSpPr>
        <p:spPr>
          <a:xfrm>
            <a:off x="277091" y="711201"/>
            <a:ext cx="11600873" cy="5846618"/>
          </a:xfrm>
        </p:spPr>
        <p:txBody>
          <a:bodyPr>
            <a:noAutofit/>
          </a:bodyPr>
          <a:lstStyle/>
          <a:p>
            <a:r>
              <a:rPr lang="ar-SA" sz="3200" b="1" dirty="0">
                <a:cs typeface="PT Bold Heading" panose="02010400000000000000" pitchFamily="2" charset="-78"/>
              </a:rPr>
              <a:t>شهد العالم </a:t>
            </a:r>
            <a:r>
              <a:rPr lang="ar-SA" sz="3200" b="1" dirty="0" err="1">
                <a:cs typeface="PT Bold Heading" panose="02010400000000000000" pitchFamily="2" charset="-78"/>
              </a:rPr>
              <a:t>فى</a:t>
            </a:r>
            <a:r>
              <a:rPr lang="ar-SA" sz="3200" b="1" dirty="0">
                <a:cs typeface="PT Bold Heading" panose="02010400000000000000" pitchFamily="2" charset="-78"/>
              </a:rPr>
              <a:t> السنوات الأخيرة من القرن العشرين تغيرات كثيرة </a:t>
            </a:r>
            <a:r>
              <a:rPr lang="ar-SA" sz="3200" b="1" dirty="0" err="1">
                <a:cs typeface="PT Bold Heading" panose="02010400000000000000" pitchFamily="2" charset="-78"/>
              </a:rPr>
              <a:t>فى</a:t>
            </a:r>
            <a:r>
              <a:rPr lang="ar-SA" sz="3200" b="1" dirty="0">
                <a:cs typeface="PT Bold Heading" panose="02010400000000000000" pitchFamily="2" charset="-78"/>
              </a:rPr>
              <a:t> جميع </a:t>
            </a:r>
            <a:r>
              <a:rPr lang="ar-SA" sz="3200" b="1" dirty="0" err="1">
                <a:cs typeface="PT Bold Heading" panose="02010400000000000000" pitchFamily="2" charset="-78"/>
              </a:rPr>
              <a:t>المناحى</a:t>
            </a:r>
            <a:r>
              <a:rPr lang="ar-SA" sz="3200" b="1" dirty="0">
                <a:cs typeface="PT Bold Heading" panose="02010400000000000000" pitchFamily="2" charset="-78"/>
              </a:rPr>
              <a:t> ومنها </a:t>
            </a:r>
            <a:r>
              <a:rPr lang="ar-SA" sz="3200" b="1" dirty="0" err="1">
                <a:cs typeface="PT Bold Heading" panose="02010400000000000000" pitchFamily="2" charset="-78"/>
              </a:rPr>
              <a:t>النواحى</a:t>
            </a:r>
            <a:r>
              <a:rPr lang="ar-SA" sz="3200" b="1" dirty="0">
                <a:cs typeface="PT Bold Heading" panose="02010400000000000000" pitchFamily="2" charset="-78"/>
              </a:rPr>
              <a:t> الاقتصادية، وبلغت هذه التغيرات ذروتها بعد انهيار المعسكر </a:t>
            </a:r>
            <a:r>
              <a:rPr lang="ar-SA" sz="3200" b="1" dirty="0" err="1">
                <a:cs typeface="PT Bold Heading" panose="02010400000000000000" pitchFamily="2" charset="-78"/>
              </a:rPr>
              <a:t>الاشتراكى</a:t>
            </a:r>
            <a:r>
              <a:rPr lang="ar-SA" sz="3200" b="1" dirty="0">
                <a:cs typeface="PT Bold Heading" panose="02010400000000000000" pitchFamily="2" charset="-78"/>
              </a:rPr>
              <a:t>، وذلك أمام المعسكر </a:t>
            </a:r>
            <a:r>
              <a:rPr lang="ar-SA" sz="3200" b="1" dirty="0" err="1">
                <a:cs typeface="PT Bold Heading" panose="02010400000000000000" pitchFamily="2" charset="-78"/>
              </a:rPr>
              <a:t>الرأسمالى</a:t>
            </a:r>
            <a:r>
              <a:rPr lang="ar-SA" sz="3200" b="1" dirty="0">
                <a:cs typeface="PT Bold Heading" panose="02010400000000000000" pitchFamily="2" charset="-78"/>
              </a:rPr>
              <a:t>، وسيادة آليات السوق الذى بدأ يسيطر على كافة المنظمات الدولية العاملة </a:t>
            </a:r>
            <a:r>
              <a:rPr lang="ar-SA" sz="3200" b="1" dirty="0" err="1">
                <a:cs typeface="PT Bold Heading" panose="02010400000000000000" pitchFamily="2" charset="-78"/>
              </a:rPr>
              <a:t>فى</a:t>
            </a:r>
            <a:r>
              <a:rPr lang="ar-SA" sz="3200" b="1" dirty="0">
                <a:cs typeface="PT Bold Heading" panose="02010400000000000000" pitchFamily="2" charset="-78"/>
              </a:rPr>
              <a:t> مجال المال والاقتصاد، </a:t>
            </a:r>
            <a:r>
              <a:rPr lang="ar-SA" sz="3200" b="1" dirty="0" err="1">
                <a:cs typeface="PT Bold Heading" panose="02010400000000000000" pitchFamily="2" charset="-78"/>
              </a:rPr>
              <a:t>وبالتالى</a:t>
            </a:r>
            <a:r>
              <a:rPr lang="ar-SA" sz="3200" b="1" dirty="0">
                <a:cs typeface="PT Bold Heading" panose="02010400000000000000" pitchFamily="2" charset="-78"/>
              </a:rPr>
              <a:t> على دول ومجتمعات العالم الثالث </a:t>
            </a:r>
            <a:r>
              <a:rPr lang="ar-SA" sz="3200" b="1" dirty="0" err="1">
                <a:cs typeface="PT Bold Heading" panose="02010400000000000000" pitchFamily="2" charset="-78"/>
              </a:rPr>
              <a:t>والتى</a:t>
            </a:r>
            <a:r>
              <a:rPr lang="ar-SA" sz="3200" b="1" dirty="0">
                <a:cs typeface="PT Bold Heading" panose="02010400000000000000" pitchFamily="2" charset="-78"/>
              </a:rPr>
              <a:t> منها مصر </a:t>
            </a:r>
            <a:r>
              <a:rPr lang="ar-SA" sz="3200" b="1" dirty="0" err="1">
                <a:cs typeface="PT Bold Heading" panose="02010400000000000000" pitchFamily="2" charset="-78"/>
              </a:rPr>
              <a:t>التى</a:t>
            </a:r>
            <a:r>
              <a:rPr lang="ar-SA" sz="3200" b="1" dirty="0">
                <a:cs typeface="PT Bold Heading" panose="02010400000000000000" pitchFamily="2" charset="-78"/>
              </a:rPr>
              <a:t> انتهجت سياسة الاقتصاد الحر بدلاً من الاقتصاد الشامل، وذلك لأسباب كثيرة منها الأزمة الاقتصادية الحادة </a:t>
            </a:r>
            <a:r>
              <a:rPr lang="ar-SA" sz="3200" b="1" dirty="0" err="1">
                <a:cs typeface="PT Bold Heading" panose="02010400000000000000" pitchFamily="2" charset="-78"/>
              </a:rPr>
              <a:t>التى</a:t>
            </a:r>
            <a:r>
              <a:rPr lang="ar-SA" sz="3200" b="1" dirty="0">
                <a:cs typeface="PT Bold Heading" panose="02010400000000000000" pitchFamily="2" charset="-78"/>
              </a:rPr>
              <a:t> تعرضت لها مصر </a:t>
            </a:r>
            <a:r>
              <a:rPr lang="ar-SA" sz="3200" b="1" dirty="0" err="1">
                <a:cs typeface="PT Bold Heading" panose="02010400000000000000" pitchFamily="2" charset="-78"/>
              </a:rPr>
              <a:t>فى</a:t>
            </a:r>
            <a:r>
              <a:rPr lang="ar-SA" sz="3200" b="1" dirty="0">
                <a:cs typeface="PT Bold Heading" panose="02010400000000000000" pitchFamily="2" charset="-78"/>
              </a:rPr>
              <a:t> الستينات والسبعينات والثمانينات، والضغوط الدولية من خلال المؤسسات الدولية كالبنك </a:t>
            </a:r>
            <a:r>
              <a:rPr lang="ar-SA" sz="3200" b="1" dirty="0" err="1">
                <a:cs typeface="PT Bold Heading" panose="02010400000000000000" pitchFamily="2" charset="-78"/>
              </a:rPr>
              <a:t>الدولى</a:t>
            </a:r>
            <a:r>
              <a:rPr lang="ar-SA" sz="3200" b="1" dirty="0">
                <a:cs typeface="PT Bold Heading" panose="02010400000000000000" pitchFamily="2" charset="-78"/>
              </a:rPr>
              <a:t>، ومن أبرز تلك التغيرات الاقتصادية:</a:t>
            </a:r>
            <a:endParaRPr lang="en-US" sz="3200" dirty="0">
              <a:cs typeface="PT Bold Heading" panose="02010400000000000000" pitchFamily="2" charset="-78"/>
            </a:endParaRPr>
          </a:p>
          <a:p>
            <a:endParaRPr lang="ar-EG" sz="3200" dirty="0">
              <a:cs typeface="PT Bold Heading" panose="02010400000000000000" pitchFamily="2" charset="-78"/>
            </a:endParaRPr>
          </a:p>
        </p:txBody>
      </p:sp>
    </p:spTree>
    <p:extLst>
      <p:ext uri="{BB962C8B-B14F-4D97-AF65-F5344CB8AC3E}">
        <p14:creationId xmlns:p14="http://schemas.microsoft.com/office/powerpoint/2010/main" val="173373574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62743" y="225380"/>
            <a:ext cx="8778240" cy="601934"/>
          </a:xfrm>
        </p:spPr>
        <p:txBody>
          <a:bodyPr>
            <a:noAutofit/>
          </a:bodyPr>
          <a:lstStyle/>
          <a:p>
            <a:r>
              <a:rPr lang="ar-SA" sz="4000" b="1" dirty="0">
                <a:solidFill>
                  <a:srgbClr val="FF0000"/>
                </a:solidFill>
                <a:cs typeface="PT Bold Heading" panose="02010400000000000000" pitchFamily="2" charset="-78"/>
              </a:rPr>
              <a:t>التغيرات الاقتصادية</a:t>
            </a:r>
            <a:endParaRPr lang="en-US" sz="4000" dirty="0"/>
          </a:p>
        </p:txBody>
      </p:sp>
      <p:sp>
        <p:nvSpPr>
          <p:cNvPr id="4" name="عنوان فرعي 3"/>
          <p:cNvSpPr>
            <a:spLocks noGrp="1"/>
          </p:cNvSpPr>
          <p:nvPr>
            <p:ph type="subTitle" idx="1"/>
          </p:nvPr>
        </p:nvSpPr>
        <p:spPr>
          <a:xfrm>
            <a:off x="1" y="434109"/>
            <a:ext cx="12099636" cy="4823691"/>
          </a:xfrm>
        </p:spPr>
        <p:txBody>
          <a:bodyPr>
            <a:noAutofit/>
          </a:bodyPr>
          <a:lstStyle/>
          <a:p>
            <a:pPr lvl="0" algn="r"/>
            <a:r>
              <a:rPr lang="ar-SA" sz="3200" b="1" dirty="0" smtClean="0">
                <a:solidFill>
                  <a:srgbClr val="FF0000"/>
                </a:solidFill>
                <a:cs typeface="PT Bold Heading" panose="02010400000000000000" pitchFamily="2" charset="-78"/>
              </a:rPr>
              <a:t>-ظهور </a:t>
            </a:r>
            <a:r>
              <a:rPr lang="ar-SA" sz="3200" b="1" dirty="0">
                <a:solidFill>
                  <a:srgbClr val="FF0000"/>
                </a:solidFill>
                <a:cs typeface="PT Bold Heading" panose="02010400000000000000" pitchFamily="2" charset="-78"/>
              </a:rPr>
              <a:t>التكتلات الاقتصادية </a:t>
            </a:r>
            <a:r>
              <a:rPr lang="ar-SA" sz="3200" b="1" dirty="0">
                <a:cs typeface="PT Bold Heading" panose="02010400000000000000" pitchFamily="2" charset="-78"/>
              </a:rPr>
              <a:t>الكبرى كالاتحاد </a:t>
            </a:r>
            <a:r>
              <a:rPr lang="ar-SA" sz="3200" b="1" dirty="0" err="1">
                <a:cs typeface="PT Bold Heading" panose="02010400000000000000" pitchFamily="2" charset="-78"/>
              </a:rPr>
              <a:t>الأوربى</a:t>
            </a:r>
            <a:r>
              <a:rPr lang="ar-SA" sz="3200" b="1" dirty="0">
                <a:cs typeface="PT Bold Heading" panose="02010400000000000000" pitchFamily="2" charset="-78"/>
              </a:rPr>
              <a:t>، وتجمع الشرق الأقصى، ومجموعة سارك </a:t>
            </a:r>
            <a:r>
              <a:rPr lang="ar-SA" sz="3200" b="1" dirty="0" err="1">
                <a:cs typeface="PT Bold Heading" panose="02010400000000000000" pitchFamily="2" charset="-78"/>
              </a:rPr>
              <a:t>والنافتا</a:t>
            </a:r>
            <a:r>
              <a:rPr lang="ar-SA" sz="3200" b="1" dirty="0">
                <a:cs typeface="PT Bold Heading" panose="02010400000000000000" pitchFamily="2" charset="-78"/>
              </a:rPr>
              <a:t>، وانضمام مصر إلى منظمة </a:t>
            </a:r>
            <a:r>
              <a:rPr lang="ar-SA" sz="3200" b="1" dirty="0" err="1">
                <a:cs typeface="PT Bold Heading" panose="02010400000000000000" pitchFamily="2" charset="-78"/>
              </a:rPr>
              <a:t>الكوميسا</a:t>
            </a:r>
            <a:r>
              <a:rPr lang="ar-SA" sz="3200" b="1" dirty="0">
                <a:cs typeface="PT Bold Heading" panose="02010400000000000000" pitchFamily="2" charset="-78"/>
              </a:rPr>
              <a:t> </a:t>
            </a:r>
            <a:r>
              <a:rPr lang="ar-SA" sz="3200" b="1" dirty="0" err="1">
                <a:cs typeface="PT Bold Heading" panose="02010400000000000000" pitchFamily="2" charset="-78"/>
              </a:rPr>
              <a:t>التى</a:t>
            </a:r>
            <a:r>
              <a:rPr lang="ar-SA" sz="3200" b="1" dirty="0">
                <a:cs typeface="PT Bold Heading" panose="02010400000000000000" pitchFamily="2" charset="-78"/>
              </a:rPr>
              <a:t> تضم دول جنوب شرق إفريقية، كما انضمت مصر إلى اتفاقية الجات الدولية".</a:t>
            </a:r>
            <a:endParaRPr lang="en-US" sz="3200" dirty="0">
              <a:cs typeface="PT Bold Heading" panose="02010400000000000000" pitchFamily="2" charset="-78"/>
            </a:endParaRPr>
          </a:p>
          <a:p>
            <a:pPr lvl="0" algn="r"/>
            <a:r>
              <a:rPr lang="ar-SA" sz="3200" b="1" dirty="0" smtClean="0">
                <a:solidFill>
                  <a:srgbClr val="FF0000"/>
                </a:solidFill>
                <a:cs typeface="PT Bold Heading" panose="02010400000000000000" pitchFamily="2" charset="-78"/>
              </a:rPr>
              <a:t>-سياسة </a:t>
            </a:r>
            <a:r>
              <a:rPr lang="ar-SA" sz="3200" b="1" dirty="0">
                <a:solidFill>
                  <a:srgbClr val="FF0000"/>
                </a:solidFill>
                <a:cs typeface="PT Bold Heading" panose="02010400000000000000" pitchFamily="2" charset="-78"/>
              </a:rPr>
              <a:t>الانفتاح </a:t>
            </a:r>
            <a:r>
              <a:rPr lang="ar-SA" sz="3200" b="1" dirty="0" err="1">
                <a:cs typeface="PT Bold Heading" panose="02010400000000000000" pitchFamily="2" charset="-78"/>
              </a:rPr>
              <a:t>التى</a:t>
            </a:r>
            <a:r>
              <a:rPr lang="ar-SA" sz="3200" b="1" dirty="0">
                <a:cs typeface="PT Bold Heading" panose="02010400000000000000" pitchFamily="2" charset="-78"/>
              </a:rPr>
              <a:t> اتبعتها مصر </a:t>
            </a:r>
            <a:r>
              <a:rPr lang="ar-SA" sz="3200" b="1" dirty="0" err="1">
                <a:cs typeface="PT Bold Heading" panose="02010400000000000000" pitchFamily="2" charset="-78"/>
              </a:rPr>
              <a:t>فى</a:t>
            </a:r>
            <a:r>
              <a:rPr lang="ar-SA" sz="3200" b="1" dirty="0">
                <a:cs typeface="PT Bold Heading" panose="02010400000000000000" pitchFamily="2" charset="-78"/>
              </a:rPr>
              <a:t> سبعينات القرن العشرين وما أدت إليه من تأثيرات اقتصادية على المجتمع0</a:t>
            </a:r>
            <a:endParaRPr lang="en-US" sz="3200" dirty="0">
              <a:cs typeface="PT Bold Heading" panose="02010400000000000000" pitchFamily="2" charset="-78"/>
            </a:endParaRPr>
          </a:p>
          <a:p>
            <a:pPr lvl="0" algn="r"/>
            <a:r>
              <a:rPr lang="ar-SA" sz="3200" b="1" dirty="0">
                <a:cs typeface="PT Bold Heading" panose="02010400000000000000" pitchFamily="2" charset="-78"/>
              </a:rPr>
              <a:t> </a:t>
            </a:r>
            <a:r>
              <a:rPr lang="ar-SA" sz="3200" b="1" dirty="0" smtClean="0">
                <a:cs typeface="PT Bold Heading" panose="02010400000000000000" pitchFamily="2" charset="-78"/>
              </a:rPr>
              <a:t>-</a:t>
            </a:r>
            <a:r>
              <a:rPr lang="ar-SA" sz="3200" b="1" dirty="0" smtClean="0">
                <a:solidFill>
                  <a:srgbClr val="FF0000"/>
                </a:solidFill>
                <a:cs typeface="PT Bold Heading" panose="02010400000000000000" pitchFamily="2" charset="-78"/>
              </a:rPr>
              <a:t>عاصفة </a:t>
            </a:r>
            <a:r>
              <a:rPr lang="ar-SA" sz="3200" b="1" dirty="0">
                <a:solidFill>
                  <a:srgbClr val="FF0000"/>
                </a:solidFill>
                <a:cs typeface="PT Bold Heading" panose="02010400000000000000" pitchFamily="2" charset="-78"/>
              </a:rPr>
              <a:t>سبتمبر</a:t>
            </a:r>
            <a:r>
              <a:rPr lang="ar-SA" sz="3200" b="1" dirty="0">
                <a:cs typeface="PT Bold Heading" panose="02010400000000000000" pitchFamily="2" charset="-78"/>
              </a:rPr>
              <a:t>, </a:t>
            </a:r>
            <a:r>
              <a:rPr lang="ar-SA" sz="3200" b="1" dirty="0" err="1">
                <a:cs typeface="PT Bold Heading" panose="02010400000000000000" pitchFamily="2" charset="-78"/>
              </a:rPr>
              <a:t>التى</a:t>
            </a:r>
            <a:r>
              <a:rPr lang="ar-SA" sz="3200" b="1" dirty="0">
                <a:cs typeface="PT Bold Heading" panose="02010400000000000000" pitchFamily="2" charset="-78"/>
              </a:rPr>
              <a:t> ضربت الولايات المتحدة </a:t>
            </a:r>
            <a:r>
              <a:rPr lang="ar-SA" sz="3200" b="1" dirty="0" err="1">
                <a:cs typeface="PT Bold Heading" panose="02010400000000000000" pitchFamily="2" charset="-78"/>
              </a:rPr>
              <a:t>فى</a:t>
            </a:r>
            <a:r>
              <a:rPr lang="ar-SA" sz="3200" b="1" dirty="0">
                <a:cs typeface="PT Bold Heading" panose="02010400000000000000" pitchFamily="2" charset="-78"/>
              </a:rPr>
              <a:t> 11 سبتمبر 2001, </a:t>
            </a:r>
            <a:r>
              <a:rPr lang="ar-SA" sz="3200" b="1" dirty="0" err="1">
                <a:cs typeface="PT Bold Heading" panose="02010400000000000000" pitchFamily="2" charset="-78"/>
              </a:rPr>
              <a:t>والتى</a:t>
            </a:r>
            <a:r>
              <a:rPr lang="ar-SA" sz="3200" b="1" dirty="0">
                <a:cs typeface="PT Bold Heading" panose="02010400000000000000" pitchFamily="2" charset="-78"/>
              </a:rPr>
              <a:t> أدت إلى مزيد من تباطؤ نمو الاقتصاد </a:t>
            </a:r>
            <a:r>
              <a:rPr lang="ar-SA" sz="3200" b="1" dirty="0" err="1">
                <a:cs typeface="PT Bold Heading" panose="02010400000000000000" pitchFamily="2" charset="-78"/>
              </a:rPr>
              <a:t>العالمى</a:t>
            </a:r>
            <a:r>
              <a:rPr lang="ar-SA" sz="3200" b="1" dirty="0">
                <a:cs typeface="PT Bold Heading" panose="02010400000000000000" pitchFamily="2" charset="-78"/>
              </a:rPr>
              <a:t>, وركود كثير من الاقتصادات الصاعدة, وخاصة </a:t>
            </a:r>
            <a:r>
              <a:rPr lang="ar-SA" sz="3200" b="1" dirty="0" err="1">
                <a:cs typeface="PT Bold Heading" panose="02010400000000000000" pitchFamily="2" charset="-78"/>
              </a:rPr>
              <a:t>فى</a:t>
            </a:r>
            <a:r>
              <a:rPr lang="ar-SA" sz="3200" b="1" dirty="0">
                <a:cs typeface="PT Bold Heading" panose="02010400000000000000" pitchFamily="2" charset="-78"/>
              </a:rPr>
              <a:t> الدول النامية، وكان لمعظم هذه التغيرات تأثيراتها على المجتمع, </a:t>
            </a:r>
            <a:r>
              <a:rPr lang="ar-SA" sz="3200" b="1" dirty="0" err="1">
                <a:cs typeface="PT Bold Heading" panose="02010400000000000000" pitchFamily="2" charset="-78"/>
              </a:rPr>
              <a:t>التى</a:t>
            </a:r>
            <a:r>
              <a:rPr lang="ar-SA" sz="3200" b="1" dirty="0">
                <a:cs typeface="PT Bold Heading" panose="02010400000000000000" pitchFamily="2" charset="-78"/>
              </a:rPr>
              <a:t> تمثلت </a:t>
            </a:r>
            <a:r>
              <a:rPr lang="ar-SA" sz="3200" b="1" dirty="0" err="1">
                <a:cs typeface="PT Bold Heading" panose="02010400000000000000" pitchFamily="2" charset="-78"/>
              </a:rPr>
              <a:t>فى</a:t>
            </a:r>
            <a:r>
              <a:rPr lang="ar-SA" sz="3200" b="1" dirty="0">
                <a:cs typeface="PT Bold Heading" panose="02010400000000000000" pitchFamily="2" charset="-78"/>
              </a:rPr>
              <a:t> انخفاض مستوى الدخل, وخاصة لدي موظفي </a:t>
            </a:r>
            <a:r>
              <a:rPr lang="ar-SA" sz="3200" b="1" dirty="0" err="1">
                <a:cs typeface="PT Bold Heading" panose="02010400000000000000" pitchFamily="2" charset="-78"/>
              </a:rPr>
              <a:t>الدولة,الأمر</a:t>
            </a:r>
            <a:r>
              <a:rPr lang="ar-SA" sz="3200" b="1" dirty="0">
                <a:cs typeface="PT Bold Heading" panose="02010400000000000000" pitchFamily="2" charset="-78"/>
              </a:rPr>
              <a:t> الذي دفع بالموظفين العاملين بالدولة ,والتي يمثل الشباب شريحة كبيرة منهم إلى استخدام الصلاحيات الممنوحة لهم </a:t>
            </a:r>
            <a:r>
              <a:rPr lang="ar-SA" sz="3200" b="1" dirty="0" err="1">
                <a:cs typeface="PT Bold Heading" panose="02010400000000000000" pitchFamily="2" charset="-78"/>
              </a:rPr>
              <a:t>فى</a:t>
            </a:r>
            <a:r>
              <a:rPr lang="ar-SA" sz="3200" b="1" dirty="0">
                <a:cs typeface="PT Bold Heading" panose="02010400000000000000" pitchFamily="2" charset="-78"/>
              </a:rPr>
              <a:t> تحصيل أموال ,وتكوين ثروات بدون وجه حق ,من خلال الرشاوى </a:t>
            </a:r>
            <a:r>
              <a:rPr lang="ar-SA" sz="3200" b="1" dirty="0" err="1">
                <a:cs typeface="PT Bold Heading" panose="02010400000000000000" pitchFamily="2" charset="-78"/>
              </a:rPr>
              <a:t>التى</a:t>
            </a:r>
            <a:r>
              <a:rPr lang="ar-SA" sz="3200" b="1" dirty="0">
                <a:cs typeface="PT Bold Heading" panose="02010400000000000000" pitchFamily="2" charset="-78"/>
              </a:rPr>
              <a:t> يأخذونها كشرط لتسهيل الأعمال </a:t>
            </a:r>
            <a:r>
              <a:rPr lang="ar-SA" sz="3200" b="1" dirty="0" err="1">
                <a:cs typeface="PT Bold Heading" panose="02010400000000000000" pitchFamily="2" charset="-78"/>
              </a:rPr>
              <a:t>التى</a:t>
            </a:r>
            <a:r>
              <a:rPr lang="ar-SA" sz="3200" b="1" dirty="0">
                <a:cs typeface="PT Bold Heading" panose="02010400000000000000" pitchFamily="2" charset="-78"/>
              </a:rPr>
              <a:t> تحت سيطرتهم، مما يعطى انطباعاً لدى الشباب بضرورة انتهاز فرص الفساد بأشكاله المختلفة للحصول على المال .</a:t>
            </a:r>
            <a:endParaRPr lang="en-US" sz="3200" dirty="0">
              <a:cs typeface="PT Bold Heading" panose="02010400000000000000" pitchFamily="2" charset="-78"/>
            </a:endParaRPr>
          </a:p>
          <a:p>
            <a:pPr algn="r"/>
            <a:endParaRPr lang="ar-EG" sz="3200" dirty="0">
              <a:cs typeface="PT Bold Heading" panose="02010400000000000000" pitchFamily="2" charset="-78"/>
            </a:endParaRPr>
          </a:p>
        </p:txBody>
      </p:sp>
    </p:spTree>
    <p:extLst>
      <p:ext uri="{BB962C8B-B14F-4D97-AF65-F5344CB8AC3E}">
        <p14:creationId xmlns:p14="http://schemas.microsoft.com/office/powerpoint/2010/main" val="361254415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62743" y="225380"/>
            <a:ext cx="8778240" cy="601934"/>
          </a:xfrm>
        </p:spPr>
        <p:txBody>
          <a:bodyPr>
            <a:noAutofit/>
          </a:bodyPr>
          <a:lstStyle/>
          <a:p>
            <a:r>
              <a:rPr lang="ar-SA" sz="4000" b="1" dirty="0">
                <a:solidFill>
                  <a:srgbClr val="FF0000"/>
                </a:solidFill>
                <a:cs typeface="PT Bold Heading" panose="02010400000000000000" pitchFamily="2" charset="-78"/>
              </a:rPr>
              <a:t>التغيرات الاقتصادية</a:t>
            </a:r>
            <a:endParaRPr lang="en-US" sz="4000" dirty="0"/>
          </a:p>
        </p:txBody>
      </p:sp>
      <p:sp>
        <p:nvSpPr>
          <p:cNvPr id="4" name="عنوان فرعي 3"/>
          <p:cNvSpPr>
            <a:spLocks noGrp="1"/>
          </p:cNvSpPr>
          <p:nvPr>
            <p:ph type="subTitle" idx="1"/>
          </p:nvPr>
        </p:nvSpPr>
        <p:spPr>
          <a:xfrm>
            <a:off x="84182" y="665019"/>
            <a:ext cx="11942618" cy="5749637"/>
          </a:xfrm>
        </p:spPr>
        <p:txBody>
          <a:bodyPr>
            <a:noAutofit/>
          </a:bodyPr>
          <a:lstStyle/>
          <a:p>
            <a:pPr lvl="0" algn="r"/>
            <a:r>
              <a:rPr lang="ar-SA" sz="3200" b="1" dirty="0" smtClean="0">
                <a:cs typeface="PT Bold Heading" panose="02010400000000000000" pitchFamily="2" charset="-78"/>
              </a:rPr>
              <a:t>-</a:t>
            </a:r>
            <a:r>
              <a:rPr lang="ar-SA" sz="3200" b="1" dirty="0" err="1" smtClean="0">
                <a:cs typeface="PT Bold Heading" panose="02010400000000000000" pitchFamily="2" charset="-78"/>
              </a:rPr>
              <a:t>فى</a:t>
            </a:r>
            <a:r>
              <a:rPr lang="ar-SA" sz="3200" b="1" dirty="0" smtClean="0">
                <a:cs typeface="PT Bold Heading" panose="02010400000000000000" pitchFamily="2" charset="-78"/>
              </a:rPr>
              <a:t> </a:t>
            </a:r>
            <a:r>
              <a:rPr lang="ar-SA" sz="3200" b="1" dirty="0">
                <a:cs typeface="PT Bold Heading" panose="02010400000000000000" pitchFamily="2" charset="-78"/>
              </a:rPr>
              <a:t>ظل انعكاس آليات السوق لم تعد قيم الكفاءة العلمية والقدرة الذهنية تؤهل الشباب لشغل الوظائف، بل حلت محلها قيم النفعية التبادلية مع من يمسكون بزمام هذه الوظائف، </a:t>
            </a:r>
            <a:r>
              <a:rPr lang="ar-SA" sz="3200" b="1" dirty="0" err="1">
                <a:cs typeface="PT Bold Heading" panose="02010400000000000000" pitchFamily="2" charset="-78"/>
              </a:rPr>
              <a:t>أى</a:t>
            </a:r>
            <a:r>
              <a:rPr lang="ar-SA" sz="3200" b="1" dirty="0">
                <a:cs typeface="PT Bold Heading" panose="02010400000000000000" pitchFamily="2" charset="-78"/>
              </a:rPr>
              <a:t> يتوقف الأمر على قيم الواسطة والمحسوبية والنفوذ وغيرها من القيم السلبية الأخرى"، كما قد يدفع العجز </a:t>
            </a:r>
            <a:r>
              <a:rPr lang="ar-SA" sz="3200" b="1" dirty="0" err="1">
                <a:cs typeface="PT Bold Heading" panose="02010400000000000000" pitchFamily="2" charset="-78"/>
              </a:rPr>
              <a:t>المادى</a:t>
            </a:r>
            <a:r>
              <a:rPr lang="ar-SA" sz="3200" b="1" dirty="0">
                <a:cs typeface="PT Bold Heading" panose="02010400000000000000" pitchFamily="2" charset="-78"/>
              </a:rPr>
              <a:t> بعض الشباب إلى أن يقعوا فريسة للانحراف كأن </a:t>
            </a:r>
            <a:r>
              <a:rPr lang="ar-SA" sz="3200" b="1" dirty="0" err="1">
                <a:cs typeface="PT Bold Heading" panose="02010400000000000000" pitchFamily="2" charset="-78"/>
              </a:rPr>
              <a:t>يلجأوا</a:t>
            </a:r>
            <a:r>
              <a:rPr lang="ar-SA" sz="3200" b="1" dirty="0">
                <a:cs typeface="PT Bold Heading" panose="02010400000000000000" pitchFamily="2" charset="-78"/>
              </a:rPr>
              <a:t> للسرقة والغش والنصب والاحتيال والكذب، كما قد يدفعهم هذا العجز إلى اعتزال الناس والأصحاب, وعدم القدرة على مجاراتهم، مما يخلق </a:t>
            </a:r>
            <a:r>
              <a:rPr lang="ar-SA" sz="3200" b="1" dirty="0" err="1">
                <a:cs typeface="PT Bold Heading" panose="02010400000000000000" pitchFamily="2" charset="-78"/>
              </a:rPr>
              <a:t>فى</a:t>
            </a:r>
            <a:r>
              <a:rPr lang="ar-SA" sz="3200" b="1" dirty="0">
                <a:cs typeface="PT Bold Heading" panose="02010400000000000000" pitchFamily="2" charset="-78"/>
              </a:rPr>
              <a:t> نفوسهم مشاعر النقص وصعوبات التكيف مع مجتمعهم، وفى الوقت نفسه قد يدفع الشباب الذين يمتلكون مزيداً من المال إلى التفرغ للبذخ والاستمتاع المطلق, وعدم تحمل المسئولية, مما يوقعهم </a:t>
            </a:r>
            <a:r>
              <a:rPr lang="ar-SA" sz="3200" b="1" dirty="0" err="1">
                <a:cs typeface="PT Bold Heading" panose="02010400000000000000" pitchFamily="2" charset="-78"/>
              </a:rPr>
              <a:t>فى</a:t>
            </a:r>
            <a:r>
              <a:rPr lang="ar-SA" sz="3200" b="1" dirty="0">
                <a:cs typeface="PT Bold Heading" panose="02010400000000000000" pitchFamily="2" charset="-78"/>
              </a:rPr>
              <a:t> كثير من الانحرافات والمشكلات، نتيجة عدم الاكتراث أو التهيب من القانون، ولذلك تقترن السلوكيات الاجتماعية السلبية بمشكلة تراجع هيبة القانون أكثر مما تعود إلى عوامل اجتماعية أو طبقية، وهذه القيم أخذت تتكرس منذ تراجع قيمة العمل والكفاءة والإنجاز، وطغت عليها اعتبارات الولاء والمحسوبية والممالأة، الأمر الذى جعل المجتمع مهيأ لإعلاء قيمة الربح وقوة المال 0</a:t>
            </a:r>
            <a:endParaRPr lang="en-US" sz="3200" dirty="0">
              <a:cs typeface="PT Bold Heading" panose="02010400000000000000" pitchFamily="2" charset="-78"/>
            </a:endParaRPr>
          </a:p>
          <a:p>
            <a:pPr algn="r"/>
            <a:endParaRPr lang="ar-EG" sz="3200" dirty="0">
              <a:cs typeface="PT Bold Heading" panose="02010400000000000000" pitchFamily="2" charset="-78"/>
            </a:endParaRPr>
          </a:p>
        </p:txBody>
      </p:sp>
    </p:spTree>
    <p:extLst>
      <p:ext uri="{BB962C8B-B14F-4D97-AF65-F5344CB8AC3E}">
        <p14:creationId xmlns:p14="http://schemas.microsoft.com/office/powerpoint/2010/main" val="58255979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62743" y="225380"/>
            <a:ext cx="8778240" cy="601934"/>
          </a:xfrm>
        </p:spPr>
        <p:txBody>
          <a:bodyPr>
            <a:noAutofit/>
          </a:bodyPr>
          <a:lstStyle/>
          <a:p>
            <a:r>
              <a:rPr lang="ar-SA" sz="4000" b="1" dirty="0">
                <a:solidFill>
                  <a:srgbClr val="FF0000"/>
                </a:solidFill>
                <a:cs typeface="PT Bold Heading" panose="02010400000000000000" pitchFamily="2" charset="-78"/>
              </a:rPr>
              <a:t>التغيرات الاقتصادية</a:t>
            </a:r>
            <a:endParaRPr lang="en-US" sz="4000" dirty="0"/>
          </a:p>
        </p:txBody>
      </p:sp>
      <p:sp>
        <p:nvSpPr>
          <p:cNvPr id="4" name="عنوان فرعي 3"/>
          <p:cNvSpPr>
            <a:spLocks noGrp="1"/>
          </p:cNvSpPr>
          <p:nvPr>
            <p:ph type="subTitle" idx="1"/>
          </p:nvPr>
        </p:nvSpPr>
        <p:spPr>
          <a:xfrm>
            <a:off x="286327" y="951345"/>
            <a:ext cx="11702473" cy="5671128"/>
          </a:xfrm>
        </p:spPr>
        <p:txBody>
          <a:bodyPr>
            <a:normAutofit/>
          </a:bodyPr>
          <a:lstStyle/>
          <a:p>
            <a:r>
              <a:rPr lang="ar-SA" sz="3200" b="1" dirty="0" smtClean="0">
                <a:cs typeface="PT Bold Heading" panose="02010400000000000000" pitchFamily="2" charset="-78"/>
              </a:rPr>
              <a:t>-كما </a:t>
            </a:r>
            <a:r>
              <a:rPr lang="ar-SA" sz="3200" b="1" dirty="0">
                <a:cs typeface="PT Bold Heading" panose="02010400000000000000" pitchFamily="2" charset="-78"/>
              </a:rPr>
              <a:t>انتشرت قيم الاستهلاك على حساب قيم الإنتاج لدى الشباب، فقد أشارت إحدى الدراسات إلى أن إنتاجية المواطن </a:t>
            </a:r>
            <a:r>
              <a:rPr lang="ar-SA" sz="3200" b="1" dirty="0" err="1">
                <a:cs typeface="PT Bold Heading" panose="02010400000000000000" pitchFamily="2" charset="-78"/>
              </a:rPr>
              <a:t>العربى</a:t>
            </a:r>
            <a:r>
              <a:rPr lang="ar-SA" sz="3200" b="1" dirty="0">
                <a:cs typeface="PT Bold Heading" panose="02010400000000000000" pitchFamily="2" charset="-78"/>
              </a:rPr>
              <a:t> تقل 20 مرة عن إنتاجية الفرد </a:t>
            </a:r>
            <a:r>
              <a:rPr lang="ar-SA" sz="3200" b="1" dirty="0" err="1">
                <a:cs typeface="PT Bold Heading" panose="02010400000000000000" pitchFamily="2" charset="-78"/>
              </a:rPr>
              <a:t>الهولندى</a:t>
            </a:r>
            <a:r>
              <a:rPr lang="ar-SA" sz="3200" b="1" dirty="0">
                <a:cs typeface="PT Bold Heading" panose="02010400000000000000" pitchFamily="2" charset="-78"/>
              </a:rPr>
              <a:t>، </a:t>
            </a:r>
            <a:r>
              <a:rPr lang="ar-SA" sz="3200" b="1" dirty="0" err="1">
                <a:cs typeface="PT Bold Heading" panose="02010400000000000000" pitchFamily="2" charset="-78"/>
              </a:rPr>
              <a:t>وبحوالى</a:t>
            </a:r>
            <a:r>
              <a:rPr lang="ar-SA" sz="3200" b="1" dirty="0">
                <a:cs typeface="PT Bold Heading" panose="02010400000000000000" pitchFamily="2" charset="-78"/>
              </a:rPr>
              <a:t> 17 مرة عن الفرد </a:t>
            </a:r>
            <a:r>
              <a:rPr lang="ar-SA" sz="3200" b="1" dirty="0" err="1">
                <a:cs typeface="PT Bold Heading" panose="02010400000000000000" pitchFamily="2" charset="-78"/>
              </a:rPr>
              <a:t>الفرنسى</a:t>
            </a:r>
            <a:r>
              <a:rPr lang="ar-SA" sz="3200" b="1" dirty="0">
                <a:cs typeface="PT Bold Heading" panose="02010400000000000000" pitchFamily="2" charset="-78"/>
              </a:rPr>
              <a:t>، و15 مرة عن الفرد </a:t>
            </a:r>
            <a:r>
              <a:rPr lang="ar-SA" sz="3200" b="1" dirty="0" err="1">
                <a:cs typeface="PT Bold Heading" panose="02010400000000000000" pitchFamily="2" charset="-78"/>
              </a:rPr>
              <a:t>الإيطالى</a:t>
            </a:r>
            <a:r>
              <a:rPr lang="ar-SA" sz="3200" b="1" dirty="0">
                <a:cs typeface="PT Bold Heading" panose="02010400000000000000" pitchFamily="2" charset="-78"/>
              </a:rPr>
              <a:t>، و10 مرات عن </a:t>
            </a:r>
            <a:r>
              <a:rPr lang="ar-SA" sz="3200" b="1" dirty="0" err="1">
                <a:cs typeface="PT Bold Heading" panose="02010400000000000000" pitchFamily="2" charset="-78"/>
              </a:rPr>
              <a:t>الأسبانى</a:t>
            </a:r>
            <a:r>
              <a:rPr lang="ar-SA" sz="3200" b="1" dirty="0">
                <a:cs typeface="PT Bold Heading" panose="02010400000000000000" pitchFamily="2" charset="-78"/>
              </a:rPr>
              <a:t>" </a:t>
            </a:r>
            <a:r>
              <a:rPr lang="ar-SA" sz="3200" b="1" dirty="0" smtClean="0">
                <a:cs typeface="PT Bold Heading" panose="02010400000000000000" pitchFamily="2" charset="-78"/>
              </a:rPr>
              <a:t>0</a:t>
            </a:r>
          </a:p>
          <a:p>
            <a:r>
              <a:rPr lang="ar-SA" sz="3200" b="1" dirty="0">
                <a:cs typeface="PT Bold Heading" panose="02010400000000000000" pitchFamily="2" charset="-78"/>
              </a:rPr>
              <a:t>-وربما يرجع عدم الاكتراث بالقانون إلى غياب قيمة العدالة </a:t>
            </a:r>
            <a:r>
              <a:rPr lang="ar-SA" sz="3200" b="1" dirty="0" err="1">
                <a:cs typeface="PT Bold Heading" panose="02010400000000000000" pitchFamily="2" charset="-78"/>
              </a:rPr>
              <a:t>التى</a:t>
            </a:r>
            <a:r>
              <a:rPr lang="ar-SA" sz="3200" b="1" dirty="0">
                <a:cs typeface="PT Bold Heading" panose="02010400000000000000" pitchFamily="2" charset="-78"/>
              </a:rPr>
              <a:t> لابد أن تكون متأصلة </a:t>
            </a:r>
            <a:r>
              <a:rPr lang="ar-SA" sz="3200" b="1" dirty="0" err="1">
                <a:cs typeface="PT Bold Heading" panose="02010400000000000000" pitchFamily="2" charset="-78"/>
              </a:rPr>
              <a:t>فى</a:t>
            </a:r>
            <a:r>
              <a:rPr lang="ar-SA" sz="3200" b="1" dirty="0">
                <a:cs typeface="PT Bold Heading" panose="02010400000000000000" pitchFamily="2" charset="-78"/>
              </a:rPr>
              <a:t> المجتمع، لأن "قيم الحرية والديمقراطية والمساواة وغيرها لن تؤتى </a:t>
            </a:r>
            <a:r>
              <a:rPr lang="ar-SA" sz="3200" b="1" dirty="0" err="1">
                <a:cs typeface="PT Bold Heading" panose="02010400000000000000" pitchFamily="2" charset="-78"/>
              </a:rPr>
              <a:t>أى</a:t>
            </a:r>
            <a:r>
              <a:rPr lang="ar-SA" sz="3200" b="1" dirty="0">
                <a:cs typeface="PT Bold Heading" panose="02010400000000000000" pitchFamily="2" charset="-78"/>
              </a:rPr>
              <a:t> ثمار طيبة بدون قيمة العدالة، وهذه القيمة </a:t>
            </a:r>
            <a:r>
              <a:rPr lang="ar-SA" sz="3200" b="1" dirty="0" err="1">
                <a:cs typeface="PT Bold Heading" panose="02010400000000000000" pitchFamily="2" charset="-78"/>
              </a:rPr>
              <a:t>هى</a:t>
            </a:r>
            <a:r>
              <a:rPr lang="ar-SA" sz="3200" b="1" dirty="0">
                <a:cs typeface="PT Bold Heading" panose="02010400000000000000" pitchFamily="2" charset="-78"/>
              </a:rPr>
              <a:t> </a:t>
            </a:r>
            <a:r>
              <a:rPr lang="ar-SA" sz="3200" b="1" dirty="0" err="1">
                <a:cs typeface="PT Bold Heading" panose="02010400000000000000" pitchFamily="2" charset="-78"/>
              </a:rPr>
              <a:t>التى</a:t>
            </a:r>
            <a:r>
              <a:rPr lang="ar-SA" sz="3200" b="1" dirty="0">
                <a:cs typeface="PT Bold Heading" panose="02010400000000000000" pitchFamily="2" charset="-78"/>
              </a:rPr>
              <a:t> تجعل قيم النزاهة والمسئولية والخير العام </a:t>
            </a:r>
            <a:r>
              <a:rPr lang="ar-SA" sz="3200" b="1" dirty="0" err="1">
                <a:cs typeface="PT Bold Heading" panose="02010400000000000000" pitchFamily="2" charset="-78"/>
              </a:rPr>
              <a:t>التى</a:t>
            </a:r>
            <a:r>
              <a:rPr lang="ar-SA" sz="3200" b="1" dirty="0">
                <a:cs typeface="PT Bold Heading" panose="02010400000000000000" pitchFamily="2" charset="-78"/>
              </a:rPr>
              <a:t> </a:t>
            </a:r>
            <a:r>
              <a:rPr lang="ar-SA" sz="3200" b="1" dirty="0" err="1">
                <a:cs typeface="PT Bold Heading" panose="02010400000000000000" pitchFamily="2" charset="-78"/>
              </a:rPr>
              <a:t>تتطلبها</a:t>
            </a:r>
            <a:r>
              <a:rPr lang="ar-SA" sz="3200" b="1" dirty="0">
                <a:cs typeface="PT Bold Heading" panose="02010400000000000000" pitchFamily="2" charset="-78"/>
              </a:rPr>
              <a:t> حياة المجتمع </a:t>
            </a:r>
            <a:r>
              <a:rPr lang="ar-SA" sz="3200" b="1" dirty="0" err="1">
                <a:cs typeface="PT Bold Heading" panose="02010400000000000000" pitchFamily="2" charset="-78"/>
              </a:rPr>
              <a:t>الأخلاقى</a:t>
            </a:r>
            <a:r>
              <a:rPr lang="ar-SA" sz="3200" b="1" dirty="0">
                <a:cs typeface="PT Bold Heading" panose="02010400000000000000" pitchFamily="2" charset="-78"/>
              </a:rPr>
              <a:t> السليم ممكنة وفاعلة وقابلة للحياة" 0</a:t>
            </a:r>
            <a:endParaRPr lang="en-US" sz="3200" dirty="0">
              <a:cs typeface="PT Bold Heading" panose="02010400000000000000" pitchFamily="2" charset="-78"/>
            </a:endParaRPr>
          </a:p>
          <a:p>
            <a:endParaRPr lang="en-US" sz="3200" dirty="0">
              <a:cs typeface="PT Bold Heading" panose="02010400000000000000" pitchFamily="2" charset="-78"/>
            </a:endParaRPr>
          </a:p>
          <a:p>
            <a:endParaRPr lang="ar-EG" sz="3200" dirty="0">
              <a:cs typeface="PT Bold Heading" panose="02010400000000000000" pitchFamily="2" charset="-78"/>
            </a:endParaRPr>
          </a:p>
        </p:txBody>
      </p:sp>
    </p:spTree>
    <p:extLst>
      <p:ext uri="{BB962C8B-B14F-4D97-AF65-F5344CB8AC3E}">
        <p14:creationId xmlns:p14="http://schemas.microsoft.com/office/powerpoint/2010/main" val="389807415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9688" y="169962"/>
            <a:ext cx="8712530" cy="310329"/>
          </a:xfrm>
        </p:spPr>
        <p:txBody>
          <a:bodyPr>
            <a:normAutofit fontScale="90000"/>
          </a:bodyPr>
          <a:lstStyle/>
          <a:p>
            <a:r>
              <a:rPr lang="ar-SA" sz="3600" b="1" dirty="0">
                <a:solidFill>
                  <a:srgbClr val="FF0000"/>
                </a:solidFill>
                <a:cs typeface="PT Bold Heading" panose="02010400000000000000" pitchFamily="2" charset="-78"/>
              </a:rPr>
              <a:t>التغيرات الاقتصادية</a:t>
            </a:r>
            <a:endParaRPr lang="en-US" sz="3600" dirty="0"/>
          </a:p>
        </p:txBody>
      </p:sp>
      <p:sp>
        <p:nvSpPr>
          <p:cNvPr id="4" name="عنوان فرعي 3"/>
          <p:cNvSpPr>
            <a:spLocks noGrp="1"/>
          </p:cNvSpPr>
          <p:nvPr>
            <p:ph type="subTitle" idx="1"/>
          </p:nvPr>
        </p:nvSpPr>
        <p:spPr>
          <a:xfrm>
            <a:off x="64655" y="480291"/>
            <a:ext cx="11942618" cy="5942941"/>
          </a:xfrm>
        </p:spPr>
        <p:txBody>
          <a:bodyPr>
            <a:noAutofit/>
          </a:bodyPr>
          <a:lstStyle/>
          <a:p>
            <a:pPr algn="r"/>
            <a:r>
              <a:rPr lang="ar-SA" sz="2800" b="1" dirty="0">
                <a:cs typeface="PT Bold Heading" panose="02010400000000000000" pitchFamily="2" charset="-78"/>
              </a:rPr>
              <a:t>ويلاحظ ذلك بوضوح </a:t>
            </a:r>
            <a:r>
              <a:rPr lang="ar-SA" sz="2800" b="1" dirty="0" err="1">
                <a:cs typeface="PT Bold Heading" panose="02010400000000000000" pitchFamily="2" charset="-78"/>
              </a:rPr>
              <a:t>فى</a:t>
            </a:r>
            <a:r>
              <a:rPr lang="ar-SA" sz="2800" b="1" dirty="0">
                <a:cs typeface="PT Bold Heading" panose="02010400000000000000" pitchFamily="2" charset="-78"/>
              </a:rPr>
              <a:t> سلوكياتنا, حيث نجد وجود تطلع شديد لدى الشباب للبحث عما هو جديد </a:t>
            </a:r>
            <a:r>
              <a:rPr lang="ar-SA" sz="2800" b="1" dirty="0" err="1">
                <a:cs typeface="PT Bold Heading" panose="02010400000000000000" pitchFamily="2" charset="-78"/>
              </a:rPr>
              <a:t>فى</a:t>
            </a:r>
            <a:r>
              <a:rPr lang="ar-SA" sz="2800" b="1" dirty="0">
                <a:cs typeface="PT Bold Heading" panose="02010400000000000000" pitchFamily="2" charset="-78"/>
              </a:rPr>
              <a:t> السوق, والعمل على اقتنائه, مثل السيارات الفخمة ,ومثل اقتناء التليفونات المحمولة رغم التكلفة العالية لذلك، </a:t>
            </a:r>
            <a:r>
              <a:rPr lang="ar-SA" sz="2800" b="1" dirty="0" err="1">
                <a:cs typeface="PT Bold Heading" panose="02010400000000000000" pitchFamily="2" charset="-78"/>
              </a:rPr>
              <a:t>وبالتالى</a:t>
            </a:r>
            <a:r>
              <a:rPr lang="ar-SA" sz="2800" b="1" dirty="0">
                <a:cs typeface="PT Bold Heading" panose="02010400000000000000" pitchFamily="2" charset="-78"/>
              </a:rPr>
              <a:t> صار التركيز لدى الشباب منصباً على قيم السلع والربح واستهلاك السلع الأجنبية من مأكل وملبس ومشرب، مما أدى إلى تشكيل قيم الاتكالية والتواكل وإضعاف روح النقد والإبداع ، لأنه يعتمد على استخدام كل ما هو جاهز دون عناء إنتاجه وإبداعه0</a:t>
            </a:r>
            <a:endParaRPr lang="en-US" sz="2800" dirty="0">
              <a:cs typeface="PT Bold Heading" panose="02010400000000000000" pitchFamily="2" charset="-78"/>
            </a:endParaRPr>
          </a:p>
          <a:p>
            <a:pPr lvl="0"/>
            <a:r>
              <a:rPr lang="ar-SA" sz="2800" b="1" dirty="0">
                <a:cs typeface="PT Bold Heading" panose="02010400000000000000" pitchFamily="2" charset="-78"/>
              </a:rPr>
              <a:t>كما سيطرت القيم المادية المعاصرة وصارت تقف ضد  القيم التقليدية الراسخة وخاصة فيما يتعلق بقيم الاختيار للزواج ,فصار هناك شباب أو فتيات متعلمون قد أقبلوا على الزواج بمن هم دونهم </a:t>
            </a:r>
            <a:r>
              <a:rPr lang="ar-SA" sz="2800" b="1" dirty="0" err="1">
                <a:cs typeface="PT Bold Heading" panose="02010400000000000000" pitchFamily="2" charset="-78"/>
              </a:rPr>
              <a:t>فى</a:t>
            </a:r>
            <a:r>
              <a:rPr lang="ar-SA" sz="2800" b="1" dirty="0">
                <a:cs typeface="PT Bold Heading" panose="02010400000000000000" pitchFamily="2" charset="-78"/>
              </a:rPr>
              <a:t> التعليم، وهكذا تحولت العلاقة </a:t>
            </a:r>
            <a:r>
              <a:rPr lang="ar-SA" sz="2800" b="1" dirty="0" err="1">
                <a:cs typeface="PT Bold Heading" panose="02010400000000000000" pitchFamily="2" charset="-78"/>
              </a:rPr>
              <a:t>فى</a:t>
            </a:r>
            <a:r>
              <a:rPr lang="ar-SA" sz="2800" b="1" dirty="0">
                <a:cs typeface="PT Bold Heading" panose="02010400000000000000" pitchFamily="2" charset="-78"/>
              </a:rPr>
              <a:t> مجال الزواج من علاقة إنسانية بين أفراد من البشر إلى علاقة مادية بين الأشياء، وصار ينظر للإنسان على أنه سلعة قابلة للمبادلة0</a:t>
            </a:r>
            <a:endParaRPr lang="en-US" sz="2800" b="1" dirty="0">
              <a:cs typeface="PT Bold Heading" panose="02010400000000000000" pitchFamily="2" charset="-78"/>
            </a:endParaRPr>
          </a:p>
          <a:p>
            <a:pPr lvl="0"/>
            <a:r>
              <a:rPr lang="ar-SA" sz="2800" b="1" dirty="0">
                <a:cs typeface="PT Bold Heading" panose="02010400000000000000" pitchFamily="2" charset="-78"/>
              </a:rPr>
              <a:t>كما أنه نتيجة للانفتاح </a:t>
            </a:r>
            <a:r>
              <a:rPr lang="ar-SA" sz="2800" b="1" dirty="0" err="1">
                <a:cs typeface="PT Bold Heading" panose="02010400000000000000" pitchFamily="2" charset="-78"/>
              </a:rPr>
              <a:t>الاستهلاكى</a:t>
            </a:r>
            <a:r>
              <a:rPr lang="ar-SA" sz="2800" b="1" dirty="0">
                <a:cs typeface="PT Bold Heading" panose="02010400000000000000" pitchFamily="2" charset="-78"/>
              </a:rPr>
              <a:t> الكبير </a:t>
            </a:r>
            <a:r>
              <a:rPr lang="ar-SA" sz="2800" b="1" dirty="0" err="1">
                <a:cs typeface="PT Bold Heading" panose="02010400000000000000" pitchFamily="2" charset="-78"/>
              </a:rPr>
              <a:t>فى</a:t>
            </a:r>
            <a:r>
              <a:rPr lang="ar-SA" sz="2800" b="1" dirty="0">
                <a:cs typeface="PT Bold Heading" panose="02010400000000000000" pitchFamily="2" charset="-78"/>
              </a:rPr>
              <a:t> المجتمع </a:t>
            </a:r>
            <a:r>
              <a:rPr lang="ar-SA" sz="2800" b="1" dirty="0" err="1">
                <a:cs typeface="PT Bold Heading" panose="02010400000000000000" pitchFamily="2" charset="-78"/>
              </a:rPr>
              <a:t>المصرى</a:t>
            </a:r>
            <a:r>
              <a:rPr lang="ar-SA" sz="2800" b="1" dirty="0">
                <a:cs typeface="PT Bold Heading" panose="02010400000000000000" pitchFamily="2" charset="-78"/>
              </a:rPr>
              <a:t> تراجعت قيمة المثقفين وقادة الفكر أمام طغيان المادة، مما أدى إلى ضعف قدرة تلك الفئة المثقفة عن القيام بدورها </a:t>
            </a:r>
            <a:r>
              <a:rPr lang="ar-SA" sz="2800" b="1" dirty="0" err="1">
                <a:cs typeface="PT Bold Heading" panose="02010400000000000000" pitchFamily="2" charset="-78"/>
              </a:rPr>
              <a:t>فى</a:t>
            </a:r>
            <a:r>
              <a:rPr lang="ar-SA" sz="2800" b="1" dirty="0">
                <a:cs typeface="PT Bold Heading" panose="02010400000000000000" pitchFamily="2" charset="-78"/>
              </a:rPr>
              <a:t> الحياة، وانتشرت روح الأنانية وتقديم المصالح الخاصة على المصالح العامة، وأصبح كل فرد يسعى إلى حل مشكلاته على المستوى </a:t>
            </a:r>
            <a:r>
              <a:rPr lang="ar-SA" sz="2800" b="1" dirty="0" err="1">
                <a:cs typeface="PT Bold Heading" panose="02010400000000000000" pitchFamily="2" charset="-78"/>
              </a:rPr>
              <a:t>الفردى</a:t>
            </a:r>
            <a:r>
              <a:rPr lang="ar-SA" sz="2800" b="1" dirty="0">
                <a:cs typeface="PT Bold Heading" panose="02010400000000000000" pitchFamily="2" charset="-78"/>
              </a:rPr>
              <a:t> ولو على حساب المجتمع وقيمه" 0</a:t>
            </a:r>
            <a:endParaRPr lang="en-US" sz="2800" b="1" dirty="0">
              <a:cs typeface="PT Bold Heading" panose="02010400000000000000" pitchFamily="2" charset="-78"/>
            </a:endParaRPr>
          </a:p>
          <a:p>
            <a:pPr algn="r"/>
            <a:endParaRPr lang="ar-EG" sz="2800" dirty="0">
              <a:cs typeface="PT Bold Heading" panose="02010400000000000000" pitchFamily="2" charset="-78"/>
            </a:endParaRPr>
          </a:p>
        </p:txBody>
      </p:sp>
    </p:spTree>
    <p:extLst>
      <p:ext uri="{BB962C8B-B14F-4D97-AF65-F5344CB8AC3E}">
        <p14:creationId xmlns:p14="http://schemas.microsoft.com/office/powerpoint/2010/main" val="3089232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65463" y="1323703"/>
            <a:ext cx="11887200" cy="5416731"/>
          </a:xfrm>
        </p:spPr>
        <p:txBody>
          <a:bodyPr>
            <a:normAutofit fontScale="92500" lnSpcReduction="20000"/>
          </a:bodyPr>
          <a:lstStyle/>
          <a:p>
            <a:pPr algn="r">
              <a:lnSpc>
                <a:spcPct val="150000"/>
              </a:lnSpc>
            </a:pPr>
            <a:r>
              <a:rPr lang="ar-EG" sz="4000" dirty="0" smtClean="0">
                <a:solidFill>
                  <a:srgbClr val="FF0000"/>
                </a:solidFill>
                <a:latin typeface="Impact" panose="020B0806030902050204" pitchFamily="34" charset="0"/>
                <a:cs typeface="PT Bold Heading" panose="02010400000000000000" pitchFamily="2" charset="-78"/>
              </a:rPr>
              <a:t>أولا: بالنسبة للفرد: </a:t>
            </a:r>
            <a:r>
              <a:rPr lang="ar-EG" sz="4000" dirty="0" smtClean="0">
                <a:latin typeface="Impact" panose="020B0806030902050204" pitchFamily="34" charset="0"/>
                <a:cs typeface="PT Bold Heading" panose="02010400000000000000" pitchFamily="2" charset="-78"/>
              </a:rPr>
              <a:t>أن الفرد في حاجة ماسة في تعامله مع الآخرين إلى نظام أو نسق للمعايير والقيم تكون بمثابة الموجهات لسلوكه ونشاطه، فإذا غابت القيم أو اهتزت فإنه يغترب وينفصل عن مجتمعه وذاته ويقل دافعه للعمل ويقل إنتاجه.</a:t>
            </a:r>
          </a:p>
          <a:p>
            <a:pPr algn="r">
              <a:lnSpc>
                <a:spcPct val="150000"/>
              </a:lnSpc>
            </a:pPr>
            <a:r>
              <a:rPr lang="ar-EG" sz="4000" dirty="0" smtClean="0">
                <a:solidFill>
                  <a:srgbClr val="FF0000"/>
                </a:solidFill>
                <a:latin typeface="Impact" panose="020B0806030902050204" pitchFamily="34" charset="0"/>
                <a:cs typeface="PT Bold Heading" panose="02010400000000000000" pitchFamily="2" charset="-78"/>
              </a:rPr>
              <a:t>ثانياً: بالنسبة للمجتمع: </a:t>
            </a:r>
            <a:r>
              <a:rPr lang="ar-EG" sz="4000" dirty="0" smtClean="0">
                <a:latin typeface="Impact" panose="020B0806030902050204" pitchFamily="34" charset="0"/>
                <a:cs typeface="PT Bold Heading" panose="02010400000000000000" pitchFamily="2" charset="-78"/>
              </a:rPr>
              <a:t>أن أي تنظيم اجتماعي في حاجة ماسة إلى نسق من القيم يحكمه ويوجه أهدافه، لأنه إذا تضاربت هذه القيم حدث صراع قيمي قد يؤدي إلى انهيار وتفكك المجتمع</a:t>
            </a:r>
            <a:r>
              <a:rPr lang="ar-EG" sz="4000" dirty="0" smtClean="0">
                <a:solidFill>
                  <a:srgbClr val="FF0000"/>
                </a:solidFill>
                <a:latin typeface="Impact" panose="020B0806030902050204" pitchFamily="34" charset="0"/>
                <a:cs typeface="PT Bold Heading" panose="02010400000000000000" pitchFamily="2" charset="-78"/>
              </a:rPr>
              <a:t>.</a:t>
            </a:r>
            <a:endParaRPr lang="ar-EG" sz="4000" dirty="0">
              <a:solidFill>
                <a:srgbClr val="FF0000"/>
              </a:solidFill>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384663" y="234088"/>
            <a:ext cx="9144000" cy="1019946"/>
          </a:xfrm>
        </p:spPr>
        <p:txBody>
          <a:bodyPr>
            <a:normAutofit/>
          </a:bodyPr>
          <a:lstStyle/>
          <a:p>
            <a:r>
              <a:rPr lang="ar-EG" sz="4800" dirty="0" smtClean="0">
                <a:solidFill>
                  <a:srgbClr val="FF0000"/>
                </a:solidFill>
                <a:latin typeface="Impact" panose="020B0806030902050204" pitchFamily="34" charset="0"/>
                <a:ea typeface="+mn-ea"/>
                <a:cs typeface="PT Bold Heading" panose="02010400000000000000" pitchFamily="2" charset="-78"/>
              </a:rPr>
              <a:t>أهمية دراسة القيم للفرد والمجتمع</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315093153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82881" y="1149531"/>
            <a:ext cx="11930742" cy="5617029"/>
          </a:xfrm>
        </p:spPr>
        <p:txBody>
          <a:bodyPr>
            <a:normAutofit lnSpcReduction="10000"/>
          </a:bodyPr>
          <a:lstStyle/>
          <a:p>
            <a:pPr algn="r"/>
            <a:r>
              <a:rPr lang="ar-SA" sz="3200" b="1" dirty="0">
                <a:solidFill>
                  <a:srgbClr val="FF0000"/>
                </a:solidFill>
                <a:cs typeface="PT Bold Heading" panose="02010400000000000000" pitchFamily="2" charset="-78"/>
              </a:rPr>
              <a:t>تسهم القيم بدور فعال في تكوين شخصية الشباب تكويناً صحيحاً وذلك من خلال:</a:t>
            </a:r>
            <a:endParaRPr lang="en-US" sz="3200" dirty="0">
              <a:solidFill>
                <a:srgbClr val="FF0000"/>
              </a:solidFill>
              <a:cs typeface="PT Bold Heading" panose="02010400000000000000" pitchFamily="2" charset="-78"/>
            </a:endParaRPr>
          </a:p>
          <a:p>
            <a:pPr algn="r"/>
            <a:r>
              <a:rPr lang="ar-SA" sz="3200" b="1" dirty="0" smtClean="0">
                <a:cs typeface="PT Bold Heading" panose="02010400000000000000" pitchFamily="2" charset="-78"/>
              </a:rPr>
              <a:t>1- </a:t>
            </a:r>
            <a:r>
              <a:rPr lang="ar-SA" sz="3200" b="1" dirty="0" smtClean="0">
                <a:solidFill>
                  <a:srgbClr val="FF0000"/>
                </a:solidFill>
                <a:cs typeface="PT Bold Heading" panose="02010400000000000000" pitchFamily="2" charset="-78"/>
              </a:rPr>
              <a:t>لفت </a:t>
            </a:r>
            <a:r>
              <a:rPr lang="ar-SA" sz="3200" b="1" dirty="0">
                <a:solidFill>
                  <a:srgbClr val="FF0000"/>
                </a:solidFill>
                <a:cs typeface="PT Bold Heading" panose="02010400000000000000" pitchFamily="2" charset="-78"/>
              </a:rPr>
              <a:t>الانتباه إلى أهمية </a:t>
            </a:r>
            <a:r>
              <a:rPr lang="ar-SA" sz="3200" b="1" dirty="0">
                <a:cs typeface="PT Bold Heading" panose="02010400000000000000" pitchFamily="2" charset="-78"/>
              </a:rPr>
              <a:t>تضمين المناهج والكتب الجامعية للقيم الإيجابية, واهتمام أعضاء هيئات التدريس بالجامعات بالعمل على تنميتها0 </a:t>
            </a:r>
            <a:endParaRPr lang="en-US" sz="3200" dirty="0">
              <a:cs typeface="PT Bold Heading" panose="02010400000000000000" pitchFamily="2" charset="-78"/>
            </a:endParaRPr>
          </a:p>
          <a:p>
            <a:pPr algn="r"/>
            <a:r>
              <a:rPr lang="ar-SA" sz="3200" b="1" dirty="0">
                <a:solidFill>
                  <a:srgbClr val="FF0000"/>
                </a:solidFill>
                <a:cs typeface="PT Bold Heading" panose="02010400000000000000" pitchFamily="2" charset="-78"/>
              </a:rPr>
              <a:t>2-زيادة المقررات </a:t>
            </a:r>
            <a:r>
              <a:rPr lang="ar-SA" sz="3200" b="1" dirty="0" err="1">
                <a:solidFill>
                  <a:srgbClr val="FF0000"/>
                </a:solidFill>
                <a:cs typeface="PT Bold Heading" panose="02010400000000000000" pitchFamily="2" charset="-78"/>
              </a:rPr>
              <a:t>التى</a:t>
            </a:r>
            <a:r>
              <a:rPr lang="ar-SA" sz="3200" b="1" dirty="0">
                <a:solidFill>
                  <a:srgbClr val="FF0000"/>
                </a:solidFill>
                <a:cs typeface="PT Bold Heading" panose="02010400000000000000" pitchFamily="2" charset="-78"/>
              </a:rPr>
              <a:t> تناقش القيم </a:t>
            </a:r>
            <a:r>
              <a:rPr lang="ar-SA" sz="3200" b="1" dirty="0" err="1">
                <a:cs typeface="PT Bold Heading" panose="02010400000000000000" pitchFamily="2" charset="-78"/>
              </a:rPr>
              <a:t>فى</a:t>
            </a:r>
            <a:r>
              <a:rPr lang="ar-SA" sz="3200" b="1" dirty="0">
                <a:cs typeface="PT Bold Heading" panose="02010400000000000000" pitchFamily="2" charset="-78"/>
              </a:rPr>
              <a:t> الجامعة, والعمل على تطبيق المنهج المتكامل </a:t>
            </a:r>
            <a:r>
              <a:rPr lang="ar-SA" sz="3200" b="1" dirty="0" err="1">
                <a:cs typeface="PT Bold Heading" panose="02010400000000000000" pitchFamily="2" charset="-78"/>
              </a:rPr>
              <a:t>فى</a:t>
            </a:r>
            <a:r>
              <a:rPr lang="ar-SA" sz="3200" b="1" dirty="0">
                <a:cs typeface="PT Bold Heading" panose="02010400000000000000" pitchFamily="2" charset="-78"/>
              </a:rPr>
              <a:t> المواد الدراسية الذى يساعد على ترسيخ القيم بشكل مباشر وغير مباشر0 </a:t>
            </a:r>
            <a:endParaRPr lang="en-US" sz="3200" dirty="0">
              <a:cs typeface="PT Bold Heading" panose="02010400000000000000" pitchFamily="2" charset="-78"/>
            </a:endParaRPr>
          </a:p>
          <a:p>
            <a:pPr algn="r"/>
            <a:r>
              <a:rPr lang="ar-SA" sz="3200" b="1" dirty="0">
                <a:cs typeface="PT Bold Heading" panose="02010400000000000000" pitchFamily="2" charset="-78"/>
              </a:rPr>
              <a:t>3-ضرورة العمل على </a:t>
            </a:r>
            <a:r>
              <a:rPr lang="ar-SA" sz="3200" b="1" dirty="0" err="1">
                <a:solidFill>
                  <a:srgbClr val="FF0000"/>
                </a:solidFill>
                <a:cs typeface="PT Bold Heading" panose="02010400000000000000" pitchFamily="2" charset="-78"/>
              </a:rPr>
              <a:t>التصدى</a:t>
            </a:r>
            <a:r>
              <a:rPr lang="ar-SA" sz="3200" b="1" dirty="0">
                <a:solidFill>
                  <a:srgbClr val="FF0000"/>
                </a:solidFill>
                <a:cs typeface="PT Bold Heading" panose="02010400000000000000" pitchFamily="2" charset="-78"/>
              </a:rPr>
              <a:t> للقيم السلبية </a:t>
            </a:r>
            <a:r>
              <a:rPr lang="ar-SA" sz="3200" b="1" dirty="0">
                <a:cs typeface="PT Bold Heading" panose="02010400000000000000" pitchFamily="2" charset="-78"/>
              </a:rPr>
              <a:t>السائدة </a:t>
            </a:r>
            <a:r>
              <a:rPr lang="ar-SA" sz="3200" b="1" dirty="0" err="1">
                <a:cs typeface="PT Bold Heading" panose="02010400000000000000" pitchFamily="2" charset="-78"/>
              </a:rPr>
              <a:t>فى</a:t>
            </a:r>
            <a:r>
              <a:rPr lang="ar-SA" sz="3200" b="1" dirty="0">
                <a:cs typeface="PT Bold Heading" panose="02010400000000000000" pitchFamily="2" charset="-78"/>
              </a:rPr>
              <a:t> محيط الطلاب, والعمل على تغييرها أو تعديلها ,خوفاً من سيطرتها على سلوك وتصرفات الطلاب0 </a:t>
            </a:r>
            <a:endParaRPr lang="en-US" sz="3200" dirty="0">
              <a:cs typeface="PT Bold Heading" panose="02010400000000000000" pitchFamily="2" charset="-78"/>
            </a:endParaRPr>
          </a:p>
          <a:p>
            <a:pPr algn="r"/>
            <a:r>
              <a:rPr lang="ar-SA" sz="3200" b="1" dirty="0">
                <a:cs typeface="PT Bold Heading" panose="02010400000000000000" pitchFamily="2" charset="-78"/>
              </a:rPr>
              <a:t>4-العمل على </a:t>
            </a:r>
            <a:r>
              <a:rPr lang="ar-SA" sz="3200" b="1" dirty="0">
                <a:solidFill>
                  <a:srgbClr val="FF0000"/>
                </a:solidFill>
                <a:cs typeface="PT Bold Heading" panose="02010400000000000000" pitchFamily="2" charset="-78"/>
              </a:rPr>
              <a:t>صياغة خطط تربوية </a:t>
            </a:r>
            <a:r>
              <a:rPr lang="ar-SA" sz="3200" b="1" dirty="0">
                <a:cs typeface="PT Bold Heading" panose="02010400000000000000" pitchFamily="2" charset="-78"/>
              </a:rPr>
              <a:t>تقوم على أساس </a:t>
            </a:r>
            <a:r>
              <a:rPr lang="ar-SA" sz="3200" b="1" dirty="0" err="1">
                <a:cs typeface="PT Bold Heading" panose="02010400000000000000" pitchFamily="2" charset="-78"/>
              </a:rPr>
              <a:t>علمى</a:t>
            </a:r>
            <a:r>
              <a:rPr lang="ar-SA" sz="3200" b="1" dirty="0">
                <a:cs typeface="PT Bold Heading" panose="02010400000000000000" pitchFamily="2" charset="-78"/>
              </a:rPr>
              <a:t> ، يكون هدفها هو تنمية القيم الإيجابية </a:t>
            </a:r>
            <a:r>
              <a:rPr lang="ar-SA" sz="3200" b="1" dirty="0" err="1">
                <a:cs typeface="PT Bold Heading" panose="02010400000000000000" pitchFamily="2" charset="-78"/>
              </a:rPr>
              <a:t>التى</a:t>
            </a:r>
            <a:r>
              <a:rPr lang="ar-SA" sz="3200" b="1" dirty="0">
                <a:cs typeface="PT Bold Heading" panose="02010400000000000000" pitchFamily="2" charset="-78"/>
              </a:rPr>
              <a:t> أشارت لها هذه الدراسة،</a:t>
            </a:r>
            <a:r>
              <a:rPr lang="ar-SA" sz="3200" dirty="0">
                <a:cs typeface="PT Bold Heading" panose="02010400000000000000" pitchFamily="2" charset="-78"/>
              </a:rPr>
              <a:t> </a:t>
            </a:r>
            <a:r>
              <a:rPr lang="ar-SA" sz="3200" b="1" dirty="0">
                <a:cs typeface="PT Bold Heading" panose="02010400000000000000" pitchFamily="2" charset="-78"/>
              </a:rPr>
              <a:t>وتتمثل هذه الخطة </a:t>
            </a:r>
            <a:r>
              <a:rPr lang="ar-SA" sz="3200" b="1" dirty="0" err="1">
                <a:cs typeface="PT Bold Heading" panose="02010400000000000000" pitchFamily="2" charset="-78"/>
              </a:rPr>
              <a:t>فى</a:t>
            </a:r>
            <a:r>
              <a:rPr lang="ar-SA" sz="3200" b="1" dirty="0">
                <a:cs typeface="PT Bold Heading" panose="02010400000000000000" pitchFamily="2" charset="-78"/>
              </a:rPr>
              <a:t>: </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262743" y="225380"/>
            <a:ext cx="8778240" cy="601934"/>
          </a:xfrm>
        </p:spPr>
        <p:txBody>
          <a:bodyPr>
            <a:noAutofit/>
          </a:bodyPr>
          <a:lstStyle/>
          <a:p>
            <a:r>
              <a:rPr lang="ar-SA" sz="4000" b="1" dirty="0">
                <a:solidFill>
                  <a:srgbClr val="FF0000"/>
                </a:solidFill>
                <a:cs typeface="PT Bold Heading" panose="02010400000000000000" pitchFamily="2" charset="-78"/>
              </a:rPr>
              <a:t>دور القيم في تكوين شخصية الشباب</a:t>
            </a:r>
            <a:endParaRPr lang="en-US" sz="4000" dirty="0">
              <a:solidFill>
                <a:srgbClr val="FF0000"/>
              </a:solidFill>
              <a:cs typeface="PT Bold Heading" panose="02010400000000000000" pitchFamily="2" charset="-78"/>
            </a:endParaRPr>
          </a:p>
        </p:txBody>
      </p:sp>
    </p:spTree>
    <p:extLst>
      <p:ext uri="{BB962C8B-B14F-4D97-AF65-F5344CB8AC3E}">
        <p14:creationId xmlns:p14="http://schemas.microsoft.com/office/powerpoint/2010/main" val="169444847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1600" y="591127"/>
            <a:ext cx="11970327" cy="6169891"/>
          </a:xfrm>
        </p:spPr>
        <p:txBody>
          <a:bodyPr>
            <a:noAutofit/>
          </a:bodyPr>
          <a:lstStyle/>
          <a:p>
            <a:pPr marL="342900" lvl="0" indent="-342900" algn="r">
              <a:buFont typeface="Arial" panose="020B0604020202020204" pitchFamily="34" charset="0"/>
              <a:buChar char="•"/>
            </a:pPr>
            <a:r>
              <a:rPr lang="ar-SA" sz="3200" b="1" dirty="0">
                <a:cs typeface="PT Bold Heading" panose="02010400000000000000" pitchFamily="2" charset="-78"/>
              </a:rPr>
              <a:t>تحديد  الأهداف المطلوب تحقيقها لهذه الخطة </a:t>
            </a:r>
            <a:r>
              <a:rPr lang="ar-SA" sz="3200" b="1" dirty="0" err="1">
                <a:cs typeface="PT Bold Heading" panose="02010400000000000000" pitchFamily="2" charset="-78"/>
              </a:rPr>
              <a:t>التى</a:t>
            </a:r>
            <a:r>
              <a:rPr lang="ar-SA" sz="3200" b="1" dirty="0">
                <a:cs typeface="PT Bold Heading" panose="02010400000000000000" pitchFamily="2" charset="-78"/>
              </a:rPr>
              <a:t> تعمل على تنمية هذه القيم0 </a:t>
            </a:r>
            <a:endParaRPr lang="en-US" sz="3200" dirty="0">
              <a:cs typeface="PT Bold Heading" panose="02010400000000000000" pitchFamily="2" charset="-78"/>
            </a:endParaRPr>
          </a:p>
          <a:p>
            <a:pPr marL="342900" lvl="0" indent="-342900" algn="r">
              <a:buFont typeface="Arial" panose="020B0604020202020204" pitchFamily="34" charset="0"/>
              <a:buChar char="•"/>
            </a:pPr>
            <a:r>
              <a:rPr lang="ar-SA" sz="3200" b="1" dirty="0">
                <a:cs typeface="PT Bold Heading" panose="02010400000000000000" pitchFamily="2" charset="-78"/>
              </a:rPr>
              <a:t>تحديد المحتوى الملائم الذى يحقق هذه الأهداف0 </a:t>
            </a:r>
            <a:endParaRPr lang="en-US" sz="3200" dirty="0">
              <a:cs typeface="PT Bold Heading" panose="02010400000000000000" pitchFamily="2" charset="-78"/>
            </a:endParaRPr>
          </a:p>
          <a:p>
            <a:pPr marL="342900" lvl="0" indent="-342900" algn="r">
              <a:buFont typeface="Arial" panose="020B0604020202020204" pitchFamily="34" charset="0"/>
              <a:buChar char="•"/>
            </a:pPr>
            <a:r>
              <a:rPr lang="ar-SA" sz="3200" b="1" dirty="0">
                <a:cs typeface="PT Bold Heading" panose="02010400000000000000" pitchFamily="2" charset="-78"/>
              </a:rPr>
              <a:t>إعداد برامج ملائمة لطلاب الجامعة تعمل على غرس هذه القيم وتنميتها 0</a:t>
            </a:r>
            <a:endParaRPr lang="en-US" sz="3200" dirty="0">
              <a:cs typeface="PT Bold Heading" panose="02010400000000000000" pitchFamily="2" charset="-78"/>
            </a:endParaRPr>
          </a:p>
          <a:p>
            <a:pPr marL="342900" lvl="0" indent="-342900" algn="r">
              <a:buFont typeface="Arial" panose="020B0604020202020204" pitchFamily="34" charset="0"/>
              <a:buChar char="•"/>
            </a:pPr>
            <a:r>
              <a:rPr lang="ar-SA" sz="3200" b="1" dirty="0">
                <a:cs typeface="PT Bold Heading" panose="02010400000000000000" pitchFamily="2" charset="-78"/>
              </a:rPr>
              <a:t>تجهيز وتدريب </a:t>
            </a:r>
            <a:r>
              <a:rPr lang="ar-SA" sz="3200" b="1" dirty="0" smtClean="0">
                <a:cs typeface="PT Bold Heading" panose="02010400000000000000" pitchFamily="2" charset="-78"/>
              </a:rPr>
              <a:t>أعضاء </a:t>
            </a:r>
            <a:r>
              <a:rPr lang="ar-SA" sz="3200" b="1" dirty="0">
                <a:cs typeface="PT Bold Heading" panose="02010400000000000000" pitchFamily="2" charset="-78"/>
              </a:rPr>
              <a:t>هيئة التدريس من جميع أقسام الكلية بحيث يكونون قادرين على القيام بتلك المهمة وإنجازها، وذلك من خلال دورات تدريبية0 </a:t>
            </a:r>
            <a:endParaRPr lang="en-US" sz="3200" dirty="0">
              <a:cs typeface="PT Bold Heading" panose="02010400000000000000" pitchFamily="2" charset="-78"/>
            </a:endParaRPr>
          </a:p>
          <a:p>
            <a:pPr marL="342900" lvl="0" indent="-342900" algn="r">
              <a:buFont typeface="Arial" panose="020B0604020202020204" pitchFamily="34" charset="0"/>
              <a:buChar char="•"/>
            </a:pPr>
            <a:r>
              <a:rPr lang="ar-SA" sz="3200" b="1" dirty="0">
                <a:cs typeface="PT Bold Heading" panose="02010400000000000000" pitchFamily="2" charset="-78"/>
              </a:rPr>
              <a:t>وضع خطط مستمرة على مدى الأسبوع والشهر والسنة، بحيث تحدد فيها القيم المطلوب تعليمها للطلاب وأماكن وأزمنة تعليمها0 </a:t>
            </a:r>
            <a:endParaRPr lang="en-US" sz="3200" dirty="0">
              <a:cs typeface="PT Bold Heading" panose="02010400000000000000" pitchFamily="2" charset="-78"/>
            </a:endParaRPr>
          </a:p>
          <a:p>
            <a:pPr marL="342900" lvl="0" indent="-342900" algn="r">
              <a:buFont typeface="Arial" panose="020B0604020202020204" pitchFamily="34" charset="0"/>
              <a:buChar char="•"/>
            </a:pPr>
            <a:r>
              <a:rPr lang="ar-SA" sz="3200" b="1" dirty="0">
                <a:cs typeface="PT Bold Heading" panose="02010400000000000000" pitchFamily="2" charset="-78"/>
              </a:rPr>
              <a:t>استخدام بل واستحداث طرق حديثة لتعلم القيم بشكل فعال0 </a:t>
            </a:r>
            <a:endParaRPr lang="en-US" sz="3200" dirty="0">
              <a:cs typeface="PT Bold Heading" panose="02010400000000000000" pitchFamily="2" charset="-78"/>
            </a:endParaRPr>
          </a:p>
          <a:p>
            <a:pPr marL="342900" lvl="0" indent="-342900" algn="r">
              <a:buFont typeface="Arial" panose="020B0604020202020204" pitchFamily="34" charset="0"/>
              <a:buChar char="•"/>
            </a:pPr>
            <a:r>
              <a:rPr lang="ar-SA" sz="3200" b="1" dirty="0">
                <a:cs typeface="PT Bold Heading" panose="02010400000000000000" pitchFamily="2" charset="-78"/>
              </a:rPr>
              <a:t>ضرورة القيام بدراسات مستمرة للواقع للتعرف بشكل مستمر على النسق </a:t>
            </a:r>
            <a:r>
              <a:rPr lang="ar-SA" sz="3200" b="1" dirty="0" err="1">
                <a:cs typeface="PT Bold Heading" panose="02010400000000000000" pitchFamily="2" charset="-78"/>
              </a:rPr>
              <a:t>القيمى</a:t>
            </a:r>
            <a:r>
              <a:rPr lang="ar-SA" sz="3200" b="1" dirty="0">
                <a:cs typeface="PT Bold Heading" panose="02010400000000000000" pitchFamily="2" charset="-78"/>
              </a:rPr>
              <a:t> السائد </a:t>
            </a:r>
            <a:r>
              <a:rPr lang="ar-SA" sz="3200" b="1" dirty="0" err="1">
                <a:cs typeface="PT Bold Heading" panose="02010400000000000000" pitchFamily="2" charset="-78"/>
              </a:rPr>
              <a:t>فى</a:t>
            </a:r>
            <a:r>
              <a:rPr lang="ar-SA" sz="3200" b="1" dirty="0">
                <a:cs typeface="PT Bold Heading" panose="02010400000000000000" pitchFamily="2" charset="-78"/>
              </a:rPr>
              <a:t> المجتمع، حتى يكون أساساً تبنى عليه الخطط والبرامج المناسبة لتنمية القيم0 </a:t>
            </a:r>
            <a:endParaRPr lang="en-US" sz="3200" dirty="0">
              <a:cs typeface="PT Bold Heading" panose="02010400000000000000" pitchFamily="2" charset="-78"/>
            </a:endParaRPr>
          </a:p>
          <a:p>
            <a:pPr marL="571500" indent="-571500" algn="r">
              <a:buFont typeface="Arial" panose="020B0604020202020204" pitchFamily="34" charset="0"/>
              <a:buChar char="•"/>
            </a:pP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428205" y="181838"/>
            <a:ext cx="8978538" cy="488722"/>
          </a:xfrm>
        </p:spPr>
        <p:txBody>
          <a:bodyPr>
            <a:noAutofit/>
          </a:bodyPr>
          <a:lstStyle/>
          <a:p>
            <a:r>
              <a:rPr lang="ar-SA" sz="3600" b="1" dirty="0">
                <a:solidFill>
                  <a:srgbClr val="FF0000"/>
                </a:solidFill>
                <a:cs typeface="PT Bold Heading" panose="02010400000000000000" pitchFamily="2" charset="-78"/>
              </a:rPr>
              <a:t>دور القيم في تكوين شخصية الشباب</a:t>
            </a:r>
            <a:endParaRPr lang="ar-EG" sz="3600" dirty="0">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174226325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28205" y="181838"/>
            <a:ext cx="8978538" cy="488722"/>
          </a:xfrm>
        </p:spPr>
        <p:txBody>
          <a:bodyPr>
            <a:noAutofit/>
          </a:bodyPr>
          <a:lstStyle/>
          <a:p>
            <a:r>
              <a:rPr lang="ar-SA" sz="3600" b="1" dirty="0">
                <a:solidFill>
                  <a:srgbClr val="FF0000"/>
                </a:solidFill>
                <a:cs typeface="PT Bold Heading" panose="02010400000000000000" pitchFamily="2" charset="-78"/>
              </a:rPr>
              <a:t>دور القيم في تكوين شخصية الشباب</a:t>
            </a:r>
            <a:endParaRPr lang="ar-EG" sz="3600" dirty="0">
              <a:latin typeface="Impact" panose="020B0806030902050204" pitchFamily="34" charset="0"/>
              <a:ea typeface="+mn-ea"/>
              <a:cs typeface="PT Bold Heading" panose="02010400000000000000" pitchFamily="2" charset="-78"/>
            </a:endParaRPr>
          </a:p>
        </p:txBody>
      </p:sp>
      <p:sp>
        <p:nvSpPr>
          <p:cNvPr id="4" name="عنوان فرعي 3"/>
          <p:cNvSpPr>
            <a:spLocks noGrp="1"/>
          </p:cNvSpPr>
          <p:nvPr>
            <p:ph type="subTitle" idx="1"/>
          </p:nvPr>
        </p:nvSpPr>
        <p:spPr>
          <a:xfrm>
            <a:off x="1523999" y="779115"/>
            <a:ext cx="9914965" cy="5791200"/>
          </a:xfrm>
        </p:spPr>
        <p:txBody>
          <a:bodyPr>
            <a:normAutofit/>
          </a:bodyPr>
          <a:lstStyle/>
          <a:p>
            <a:pPr algn="r"/>
            <a:r>
              <a:rPr lang="ar-SA" sz="3200" b="1" dirty="0" smtClean="0">
                <a:cs typeface="PT Bold Heading" panose="02010400000000000000" pitchFamily="2" charset="-78"/>
              </a:rPr>
              <a:t>5- حتى </a:t>
            </a:r>
            <a:r>
              <a:rPr lang="ar-SA" sz="3200" b="1" dirty="0">
                <a:cs typeface="PT Bold Heading" panose="02010400000000000000" pitchFamily="2" charset="-78"/>
              </a:rPr>
              <a:t>يمكن تلافى </a:t>
            </a:r>
            <a:r>
              <a:rPr lang="ar-SA" sz="3200" b="1" dirty="0" err="1">
                <a:cs typeface="PT Bold Heading" panose="02010400000000000000" pitchFamily="2" charset="-78"/>
              </a:rPr>
              <a:t>أى</a:t>
            </a:r>
            <a:r>
              <a:rPr lang="ar-SA" sz="3200" b="1" dirty="0">
                <a:cs typeface="PT Bold Heading" panose="02010400000000000000" pitchFamily="2" charset="-78"/>
              </a:rPr>
              <a:t> نمط سلبى من القيم وخاصة </a:t>
            </a:r>
            <a:r>
              <a:rPr lang="ar-SA" sz="3200" b="1" dirty="0" err="1">
                <a:cs typeface="PT Bold Heading" panose="02010400000000000000" pitchFamily="2" charset="-78"/>
              </a:rPr>
              <a:t>فى</a:t>
            </a:r>
            <a:r>
              <a:rPr lang="ar-SA" sz="3200" b="1" dirty="0">
                <a:cs typeface="PT Bold Heading" panose="02010400000000000000" pitchFamily="2" charset="-78"/>
              </a:rPr>
              <a:t> مجال القيم الاقتصادية لدى الشباب، فلابد من </a:t>
            </a:r>
            <a:r>
              <a:rPr lang="ar-SA" sz="3200" b="1" dirty="0">
                <a:solidFill>
                  <a:srgbClr val="FF0000"/>
                </a:solidFill>
                <a:cs typeface="PT Bold Heading" panose="02010400000000000000" pitchFamily="2" charset="-78"/>
              </a:rPr>
              <a:t>العمل على تنمية الموارد البشرية وتعظيم الاستفادة منها،</a:t>
            </a:r>
            <a:r>
              <a:rPr lang="ar-SA" sz="3200" b="1" dirty="0">
                <a:cs typeface="PT Bold Heading" panose="02010400000000000000" pitchFamily="2" charset="-78"/>
              </a:rPr>
              <a:t> من خلال سياسات تهتم بسوق العمل النشط وتشغيل العاطلين</a:t>
            </a:r>
            <a:r>
              <a:rPr lang="ar-SA" sz="3200" dirty="0">
                <a:cs typeface="PT Bold Heading" panose="02010400000000000000" pitchFamily="2" charset="-78"/>
              </a:rPr>
              <a:t>، </a:t>
            </a:r>
            <a:r>
              <a:rPr lang="ar-SA" sz="3200" b="1" dirty="0">
                <a:solidFill>
                  <a:srgbClr val="FF0000"/>
                </a:solidFill>
                <a:cs typeface="PT Bold Heading" panose="02010400000000000000" pitchFamily="2" charset="-78"/>
              </a:rPr>
              <a:t>وتقوم هذه السياسة على عدة محاور </a:t>
            </a:r>
            <a:r>
              <a:rPr lang="ar-SA" sz="3200" b="1" dirty="0" err="1">
                <a:solidFill>
                  <a:srgbClr val="FF0000"/>
                </a:solidFill>
                <a:cs typeface="PT Bold Heading" panose="02010400000000000000" pitchFamily="2" charset="-78"/>
              </a:rPr>
              <a:t>هى</a:t>
            </a:r>
            <a:r>
              <a:rPr lang="ar-SA" sz="3200" b="1" dirty="0">
                <a:solidFill>
                  <a:srgbClr val="FF0000"/>
                </a:solidFill>
                <a:cs typeface="PT Bold Heading" panose="02010400000000000000" pitchFamily="2" charset="-78"/>
              </a:rPr>
              <a:t> : </a:t>
            </a:r>
            <a:endParaRPr lang="en-US" sz="3200" dirty="0">
              <a:solidFill>
                <a:srgbClr val="FF0000"/>
              </a:solidFill>
              <a:cs typeface="PT Bold Heading" panose="02010400000000000000" pitchFamily="2" charset="-78"/>
            </a:endParaRPr>
          </a:p>
          <a:p>
            <a:pPr marL="457200" lvl="0" indent="-457200" algn="r">
              <a:buFont typeface="Arial" panose="020B0604020202020204" pitchFamily="34" charset="0"/>
              <a:buChar char="•"/>
            </a:pPr>
            <a:r>
              <a:rPr lang="ar-SA" sz="3200" b="1" dirty="0">
                <a:solidFill>
                  <a:srgbClr val="FF0000"/>
                </a:solidFill>
                <a:cs typeface="PT Bold Heading" panose="02010400000000000000" pitchFamily="2" charset="-78"/>
              </a:rPr>
              <a:t>مساعدة الشباب </a:t>
            </a:r>
            <a:r>
              <a:rPr lang="ar-SA" sz="3200" b="1" dirty="0" err="1">
                <a:cs typeface="PT Bold Heading" panose="02010400000000000000" pitchFamily="2" charset="-78"/>
              </a:rPr>
              <a:t>فى</a:t>
            </a:r>
            <a:r>
              <a:rPr lang="ar-SA" sz="3200" b="1" dirty="0">
                <a:cs typeface="PT Bold Heading" panose="02010400000000000000" pitchFamily="2" charset="-78"/>
              </a:rPr>
              <a:t> العثور على عمل مناسب0 </a:t>
            </a:r>
            <a:endParaRPr lang="en-US" sz="3200" dirty="0">
              <a:cs typeface="PT Bold Heading" panose="02010400000000000000" pitchFamily="2" charset="-78"/>
            </a:endParaRPr>
          </a:p>
          <a:p>
            <a:pPr marL="457200" lvl="0" indent="-457200" algn="r">
              <a:buFont typeface="Arial" panose="020B0604020202020204" pitchFamily="34" charset="0"/>
              <a:buChar char="•"/>
            </a:pPr>
            <a:r>
              <a:rPr lang="ar-SA" sz="3200" b="1" dirty="0">
                <a:solidFill>
                  <a:srgbClr val="FF0000"/>
                </a:solidFill>
                <a:cs typeface="PT Bold Heading" panose="02010400000000000000" pitchFamily="2" charset="-78"/>
              </a:rPr>
              <a:t>التدريب </a:t>
            </a:r>
            <a:r>
              <a:rPr lang="ar-SA" sz="3200" b="1" dirty="0" err="1">
                <a:solidFill>
                  <a:srgbClr val="FF0000"/>
                </a:solidFill>
                <a:cs typeface="PT Bold Heading" panose="02010400000000000000" pitchFamily="2" charset="-78"/>
              </a:rPr>
              <a:t>التحويلى</a:t>
            </a:r>
            <a:r>
              <a:rPr lang="ar-SA" sz="3200" b="1" dirty="0">
                <a:solidFill>
                  <a:srgbClr val="FF0000"/>
                </a:solidFill>
                <a:cs typeface="PT Bold Heading" panose="02010400000000000000" pitchFamily="2" charset="-78"/>
              </a:rPr>
              <a:t> للعاطلين </a:t>
            </a:r>
            <a:r>
              <a:rPr lang="ar-SA" sz="3200" b="1" dirty="0">
                <a:cs typeface="PT Bold Heading" panose="02010400000000000000" pitchFamily="2" charset="-78"/>
              </a:rPr>
              <a:t>وتطوير التدريب </a:t>
            </a:r>
            <a:r>
              <a:rPr lang="ar-SA" sz="3200" b="1" dirty="0" err="1">
                <a:cs typeface="PT Bold Heading" panose="02010400000000000000" pitchFamily="2" charset="-78"/>
              </a:rPr>
              <a:t>المهنى</a:t>
            </a:r>
            <a:r>
              <a:rPr lang="ar-SA" sz="3200" b="1" dirty="0">
                <a:cs typeface="PT Bold Heading" panose="02010400000000000000" pitchFamily="2" charset="-78"/>
              </a:rPr>
              <a:t> للعمالة0 </a:t>
            </a:r>
            <a:endParaRPr lang="en-US" sz="3200" dirty="0">
              <a:cs typeface="PT Bold Heading" panose="02010400000000000000" pitchFamily="2" charset="-78"/>
            </a:endParaRPr>
          </a:p>
          <a:p>
            <a:pPr marL="457200" lvl="0" indent="-457200" algn="r">
              <a:buFont typeface="Arial" panose="020B0604020202020204" pitchFamily="34" charset="0"/>
              <a:buChar char="•"/>
            </a:pPr>
            <a:r>
              <a:rPr lang="ar-SA" sz="3200" b="1" dirty="0">
                <a:cs typeface="PT Bold Heading" panose="02010400000000000000" pitchFamily="2" charset="-78"/>
              </a:rPr>
              <a:t>خلق فرص عمل مؤقتة أو دائمة0 </a:t>
            </a:r>
            <a:endParaRPr lang="en-US" sz="3200" dirty="0">
              <a:cs typeface="PT Bold Heading" panose="02010400000000000000" pitchFamily="2" charset="-78"/>
            </a:endParaRPr>
          </a:p>
          <a:p>
            <a:pPr marL="457200" lvl="0" indent="-457200" algn="r">
              <a:buFont typeface="Arial" panose="020B0604020202020204" pitchFamily="34" charset="0"/>
              <a:buChar char="•"/>
            </a:pPr>
            <a:r>
              <a:rPr lang="ar-SA" sz="3200" b="1" dirty="0">
                <a:solidFill>
                  <a:srgbClr val="FF0000"/>
                </a:solidFill>
                <a:cs typeface="PT Bold Heading" panose="02010400000000000000" pitchFamily="2" charset="-78"/>
              </a:rPr>
              <a:t>عمل اتفاقيات ثنائية </a:t>
            </a:r>
            <a:r>
              <a:rPr lang="ar-SA" sz="3200" b="1" dirty="0">
                <a:cs typeface="PT Bold Heading" panose="02010400000000000000" pitchFamily="2" charset="-78"/>
              </a:rPr>
              <a:t>بين الدول العربية والإسلامية بل وجميع الدول الأخرى للعمل على توفير فرص عمل بالخارج لتخفيف عبء البطالة لدى الشباب0 </a:t>
            </a:r>
            <a:endParaRPr lang="en-US" sz="3200" dirty="0">
              <a:cs typeface="PT Bold Heading" panose="02010400000000000000" pitchFamily="2" charset="-78"/>
            </a:endParaRPr>
          </a:p>
          <a:p>
            <a:pPr marL="457200" indent="-457200" algn="r">
              <a:buFont typeface="Arial" panose="020B0604020202020204" pitchFamily="34" charset="0"/>
              <a:buChar char="•"/>
            </a:pPr>
            <a:endParaRPr lang="ar-EG" sz="3200" dirty="0">
              <a:cs typeface="PT Bold Heading" panose="02010400000000000000" pitchFamily="2" charset="-78"/>
            </a:endParaRPr>
          </a:p>
        </p:txBody>
      </p:sp>
    </p:spTree>
    <p:extLst>
      <p:ext uri="{BB962C8B-B14F-4D97-AF65-F5344CB8AC3E}">
        <p14:creationId xmlns:p14="http://schemas.microsoft.com/office/powerpoint/2010/main" val="22059455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28205" y="181838"/>
            <a:ext cx="8978538" cy="488722"/>
          </a:xfrm>
        </p:spPr>
        <p:txBody>
          <a:bodyPr>
            <a:noAutofit/>
          </a:bodyPr>
          <a:lstStyle/>
          <a:p>
            <a:r>
              <a:rPr lang="ar-SA" sz="3600" b="1" dirty="0">
                <a:solidFill>
                  <a:srgbClr val="FF0000"/>
                </a:solidFill>
                <a:cs typeface="PT Bold Heading" panose="02010400000000000000" pitchFamily="2" charset="-78"/>
              </a:rPr>
              <a:t>دور القيم في تكوين شخصية الشباب</a:t>
            </a:r>
            <a:endParaRPr lang="ar-EG" sz="3600" dirty="0">
              <a:latin typeface="Impact" panose="020B0806030902050204" pitchFamily="34" charset="0"/>
              <a:ea typeface="+mn-ea"/>
              <a:cs typeface="PT Bold Heading" panose="02010400000000000000" pitchFamily="2" charset="-78"/>
            </a:endParaRPr>
          </a:p>
        </p:txBody>
      </p:sp>
      <p:sp>
        <p:nvSpPr>
          <p:cNvPr id="4" name="عنوان فرعي 3"/>
          <p:cNvSpPr>
            <a:spLocks noGrp="1"/>
          </p:cNvSpPr>
          <p:nvPr>
            <p:ph type="subTitle" idx="1"/>
          </p:nvPr>
        </p:nvSpPr>
        <p:spPr>
          <a:xfrm>
            <a:off x="73891" y="670560"/>
            <a:ext cx="11998036" cy="6187440"/>
          </a:xfrm>
        </p:spPr>
        <p:txBody>
          <a:bodyPr>
            <a:noAutofit/>
          </a:bodyPr>
          <a:lstStyle/>
          <a:p>
            <a:pPr algn="r"/>
            <a:r>
              <a:rPr lang="ar-SA" dirty="0">
                <a:solidFill>
                  <a:srgbClr val="FF0000"/>
                </a:solidFill>
                <a:cs typeface="PT Bold Heading" panose="02010400000000000000" pitchFamily="2" charset="-78"/>
              </a:rPr>
              <a:t>6-</a:t>
            </a:r>
            <a:r>
              <a:rPr lang="ar-SA" b="1" dirty="0">
                <a:solidFill>
                  <a:srgbClr val="FF0000"/>
                </a:solidFill>
                <a:cs typeface="PT Bold Heading" panose="02010400000000000000" pitchFamily="2" charset="-78"/>
              </a:rPr>
              <a:t>العمل على تعزيز قيم الديمقراطية وحقوق الإنسان وحرية </a:t>
            </a:r>
            <a:r>
              <a:rPr lang="ar-SA" b="1" dirty="0" err="1">
                <a:solidFill>
                  <a:srgbClr val="FF0000"/>
                </a:solidFill>
                <a:cs typeface="PT Bold Heading" panose="02010400000000000000" pitchFamily="2" charset="-78"/>
              </a:rPr>
              <a:t>الرأى</a:t>
            </a:r>
            <a:r>
              <a:rPr lang="ar-SA" b="1" dirty="0">
                <a:solidFill>
                  <a:srgbClr val="FF0000"/>
                </a:solidFill>
                <a:cs typeface="PT Bold Heading" panose="02010400000000000000" pitchFamily="2" charset="-78"/>
              </a:rPr>
              <a:t> واحترام الآخرين</a:t>
            </a:r>
            <a:r>
              <a:rPr lang="ar-SA" b="1" dirty="0">
                <a:cs typeface="PT Bold Heading" panose="02010400000000000000" pitchFamily="2" charset="-78"/>
              </a:rPr>
              <a:t>، وخاصة داخل الجامعة وخاصة لدى طلاب كلية التربية لأنهم هم الذين سينقلون هذه القيم للآلاف من الطلاب </a:t>
            </a:r>
            <a:r>
              <a:rPr lang="ar-SA" b="1" dirty="0" err="1">
                <a:cs typeface="PT Bold Heading" panose="02010400000000000000" pitchFamily="2" charset="-78"/>
              </a:rPr>
              <a:t>فى</a:t>
            </a:r>
            <a:r>
              <a:rPr lang="ar-SA" b="1" dirty="0">
                <a:cs typeface="PT Bold Heading" panose="02010400000000000000" pitchFamily="2" charset="-78"/>
              </a:rPr>
              <a:t> المدارس، وبذلك يتاح للجميع الحق </a:t>
            </a:r>
            <a:r>
              <a:rPr lang="ar-SA" b="1" dirty="0" err="1">
                <a:cs typeface="PT Bold Heading" panose="02010400000000000000" pitchFamily="2" charset="-78"/>
              </a:rPr>
              <a:t>فى</a:t>
            </a:r>
            <a:r>
              <a:rPr lang="ar-SA" b="1" dirty="0">
                <a:cs typeface="PT Bold Heading" panose="02010400000000000000" pitchFamily="2" charset="-78"/>
              </a:rPr>
              <a:t> إبداء </a:t>
            </a:r>
            <a:r>
              <a:rPr lang="ar-SA" b="1" dirty="0" err="1">
                <a:cs typeface="PT Bold Heading" panose="02010400000000000000" pitchFamily="2" charset="-78"/>
              </a:rPr>
              <a:t>الرأى</a:t>
            </a:r>
            <a:r>
              <a:rPr lang="ar-SA" b="1" dirty="0">
                <a:cs typeface="PT Bold Heading" panose="02010400000000000000" pitchFamily="2" charset="-78"/>
              </a:rPr>
              <a:t> بحرية والمشاركة الفعالة ضمن الوسائل السليمة </a:t>
            </a:r>
            <a:r>
              <a:rPr lang="ar-SA" b="1" dirty="0" err="1">
                <a:cs typeface="PT Bold Heading" panose="02010400000000000000" pitchFamily="2" charset="-78"/>
              </a:rPr>
              <a:t>فى</a:t>
            </a:r>
            <a:r>
              <a:rPr lang="ar-SA" b="1" dirty="0">
                <a:cs typeface="PT Bold Heading" panose="02010400000000000000" pitchFamily="2" charset="-78"/>
              </a:rPr>
              <a:t> صنع القرار مما يؤدى إلى إحداث التغيير المنشود دون رهبة أو خوف</a:t>
            </a:r>
            <a:r>
              <a:rPr lang="ar-SA" dirty="0">
                <a:cs typeface="PT Bold Heading" panose="02010400000000000000" pitchFamily="2" charset="-78"/>
              </a:rPr>
              <a:t>، </a:t>
            </a:r>
            <a:r>
              <a:rPr lang="ar-SA" b="1" dirty="0" smtClean="0">
                <a:solidFill>
                  <a:srgbClr val="FF0000"/>
                </a:solidFill>
                <a:cs typeface="PT Bold Heading" panose="02010400000000000000" pitchFamily="2" charset="-78"/>
              </a:rPr>
              <a:t>ويمكن </a:t>
            </a:r>
            <a:r>
              <a:rPr lang="ar-SA" b="1" dirty="0">
                <a:solidFill>
                  <a:srgbClr val="FF0000"/>
                </a:solidFill>
                <a:cs typeface="PT Bold Heading" panose="02010400000000000000" pitchFamily="2" charset="-78"/>
              </a:rPr>
              <a:t>تحقيق ذلك من خلال عدة مقترحات منها : </a:t>
            </a:r>
            <a:endParaRPr lang="en-US" dirty="0">
              <a:solidFill>
                <a:srgbClr val="FF0000"/>
              </a:solidFill>
              <a:cs typeface="PT Bold Heading" panose="02010400000000000000" pitchFamily="2" charset="-78"/>
            </a:endParaRPr>
          </a:p>
          <a:p>
            <a:pPr marL="457200" lvl="0" indent="-457200" algn="r">
              <a:buFont typeface="Arial" panose="020B0604020202020204" pitchFamily="34" charset="0"/>
              <a:buChar char="•"/>
            </a:pPr>
            <a:r>
              <a:rPr lang="ar-SA" b="1" dirty="0">
                <a:cs typeface="PT Bold Heading" panose="02010400000000000000" pitchFamily="2" charset="-78"/>
              </a:rPr>
              <a:t>تفعيل الاتحادات الطلابية </a:t>
            </a:r>
            <a:r>
              <a:rPr lang="ar-SA" b="1" dirty="0" err="1">
                <a:cs typeface="PT Bold Heading" panose="02010400000000000000" pitchFamily="2" charset="-78"/>
              </a:rPr>
              <a:t>فى</a:t>
            </a:r>
            <a:r>
              <a:rPr lang="ar-SA" b="1" dirty="0">
                <a:cs typeface="PT Bold Heading" panose="02010400000000000000" pitchFamily="2" charset="-78"/>
              </a:rPr>
              <a:t> الجامعة بحيث يتمكن الطلاب من اختيار ممثليهم </a:t>
            </a:r>
            <a:r>
              <a:rPr lang="ar-SA" b="1" dirty="0" err="1">
                <a:cs typeface="PT Bold Heading" panose="02010400000000000000" pitchFamily="2" charset="-78"/>
              </a:rPr>
              <a:t>فى</a:t>
            </a:r>
            <a:r>
              <a:rPr lang="ar-SA" b="1" dirty="0">
                <a:cs typeface="PT Bold Heading" panose="02010400000000000000" pitchFamily="2" charset="-78"/>
              </a:rPr>
              <a:t> اللجان المختلفة </a:t>
            </a:r>
            <a:r>
              <a:rPr lang="ar-SA" b="1" dirty="0" err="1">
                <a:cs typeface="PT Bold Heading" panose="02010400000000000000" pitchFamily="2" charset="-78"/>
              </a:rPr>
              <a:t>فى</a:t>
            </a:r>
            <a:r>
              <a:rPr lang="ar-SA" b="1" dirty="0">
                <a:cs typeface="PT Bold Heading" panose="02010400000000000000" pitchFamily="2" charset="-78"/>
              </a:rPr>
              <a:t> الاتحاد </a:t>
            </a:r>
            <a:r>
              <a:rPr lang="ar-SA" b="1" dirty="0" err="1">
                <a:cs typeface="PT Bold Heading" panose="02010400000000000000" pitchFamily="2" charset="-78"/>
              </a:rPr>
              <a:t>الطلابى</a:t>
            </a:r>
            <a:r>
              <a:rPr lang="ar-SA" b="1" dirty="0">
                <a:cs typeface="PT Bold Heading" panose="02010400000000000000" pitchFamily="2" charset="-78"/>
              </a:rPr>
              <a:t> بلجانه المختلفة مما يساعد على تنمية الوعى </a:t>
            </a:r>
            <a:r>
              <a:rPr lang="ar-SA" b="1" dirty="0" err="1">
                <a:cs typeface="PT Bold Heading" panose="02010400000000000000" pitchFamily="2" charset="-78"/>
              </a:rPr>
              <a:t>السياسى</a:t>
            </a:r>
            <a:r>
              <a:rPr lang="ar-SA" b="1" dirty="0">
                <a:cs typeface="PT Bold Heading" panose="02010400000000000000" pitchFamily="2" charset="-78"/>
              </a:rPr>
              <a:t> لدى الطلاب0 </a:t>
            </a:r>
            <a:endParaRPr lang="en-US" dirty="0">
              <a:cs typeface="PT Bold Heading" panose="02010400000000000000" pitchFamily="2" charset="-78"/>
            </a:endParaRPr>
          </a:p>
          <a:p>
            <a:pPr marL="457200" lvl="0" indent="-457200" algn="r">
              <a:buFont typeface="Arial" panose="020B0604020202020204" pitchFamily="34" charset="0"/>
              <a:buChar char="•"/>
            </a:pPr>
            <a:r>
              <a:rPr lang="ar-SA" b="1" dirty="0">
                <a:cs typeface="PT Bold Heading" panose="02010400000000000000" pitchFamily="2" charset="-78"/>
              </a:rPr>
              <a:t>تشجيع الجامعة على القيام بالأنشطة الطلابية المتنوعة ثقافية واجتماعية ورياضية وسياسية وغيرها من الأنشطة </a:t>
            </a:r>
            <a:r>
              <a:rPr lang="ar-SA" b="1" dirty="0" err="1">
                <a:cs typeface="PT Bold Heading" panose="02010400000000000000" pitchFamily="2" charset="-78"/>
              </a:rPr>
              <a:t>التى</a:t>
            </a:r>
            <a:r>
              <a:rPr lang="ar-SA" b="1" dirty="0">
                <a:cs typeface="PT Bold Heading" panose="02010400000000000000" pitchFamily="2" charset="-78"/>
              </a:rPr>
              <a:t> يمكن أن تساعد على تنمية القيم السياسية لدى الطلاب0 </a:t>
            </a:r>
            <a:endParaRPr lang="en-US" dirty="0">
              <a:cs typeface="PT Bold Heading" panose="02010400000000000000" pitchFamily="2" charset="-78"/>
            </a:endParaRPr>
          </a:p>
          <a:p>
            <a:pPr marL="457200" lvl="0" indent="-457200" algn="r">
              <a:buFont typeface="Arial" panose="020B0604020202020204" pitchFamily="34" charset="0"/>
              <a:buChar char="•"/>
            </a:pPr>
            <a:r>
              <a:rPr lang="ar-SA" b="1" dirty="0">
                <a:cs typeface="PT Bold Heading" panose="02010400000000000000" pitchFamily="2" charset="-78"/>
              </a:rPr>
              <a:t>العمل على نشر قيم السلام والتسامح والحب والتعاون والإيثار واحترام الآخرين0 </a:t>
            </a:r>
            <a:endParaRPr lang="en-US" dirty="0">
              <a:cs typeface="PT Bold Heading" panose="02010400000000000000" pitchFamily="2" charset="-78"/>
            </a:endParaRPr>
          </a:p>
          <a:p>
            <a:pPr marL="457200" lvl="0" indent="-457200" algn="r">
              <a:buFont typeface="Arial" panose="020B0604020202020204" pitchFamily="34" charset="0"/>
              <a:buChar char="•"/>
            </a:pPr>
            <a:r>
              <a:rPr lang="ar-SA" b="1" dirty="0">
                <a:cs typeface="PT Bold Heading" panose="02010400000000000000" pitchFamily="2" charset="-78"/>
              </a:rPr>
              <a:t>تشجيع الطلاب على الانتماء للأحزاب السياسية المختلفة بدون حجر عليهم حتى يتم تفعيل الأحزاب السياسية بشكل مؤثر0 </a:t>
            </a:r>
            <a:endParaRPr lang="en-US" dirty="0">
              <a:cs typeface="PT Bold Heading" panose="02010400000000000000" pitchFamily="2" charset="-78"/>
            </a:endParaRPr>
          </a:p>
          <a:p>
            <a:pPr marL="457200" lvl="0" indent="-457200" algn="r">
              <a:buFont typeface="Arial" panose="020B0604020202020204" pitchFamily="34" charset="0"/>
              <a:buChar char="•"/>
            </a:pPr>
            <a:r>
              <a:rPr lang="ar-SA" b="1" dirty="0">
                <a:cs typeface="PT Bold Heading" panose="02010400000000000000" pitchFamily="2" charset="-78"/>
              </a:rPr>
              <a:t>تفعيل دور الإعلام المحلى داخل الجامعة ,بحيث يوضح ويوجه الطلاب لكيفية العمل </a:t>
            </a:r>
            <a:r>
              <a:rPr lang="ar-SA" b="1" dirty="0" err="1">
                <a:cs typeface="PT Bold Heading" panose="02010400000000000000" pitchFamily="2" charset="-78"/>
              </a:rPr>
              <a:t>السياسى</a:t>
            </a:r>
            <a:r>
              <a:rPr lang="ar-SA" b="1" dirty="0">
                <a:cs typeface="PT Bold Heading" panose="02010400000000000000" pitchFamily="2" charset="-78"/>
              </a:rPr>
              <a:t> داخل الكلية0 </a:t>
            </a:r>
            <a:endParaRPr lang="en-US" dirty="0">
              <a:cs typeface="PT Bold Heading" panose="02010400000000000000" pitchFamily="2" charset="-78"/>
            </a:endParaRPr>
          </a:p>
          <a:p>
            <a:pPr marL="457200" lvl="0" indent="-457200" algn="r">
              <a:buFont typeface="Arial" panose="020B0604020202020204" pitchFamily="34" charset="0"/>
              <a:buChar char="•"/>
            </a:pPr>
            <a:r>
              <a:rPr lang="ar-SA" b="1" dirty="0">
                <a:cs typeface="PT Bold Heading" panose="02010400000000000000" pitchFamily="2" charset="-78"/>
              </a:rPr>
              <a:t>إقامة الندوات داخل الجامعة </a:t>
            </a:r>
            <a:r>
              <a:rPr lang="ar-SA" b="1" dirty="0" err="1">
                <a:cs typeface="PT Bold Heading" panose="02010400000000000000" pitchFamily="2" charset="-78"/>
              </a:rPr>
              <a:t>التى</a:t>
            </a:r>
            <a:r>
              <a:rPr lang="ar-SA" b="1" dirty="0">
                <a:cs typeface="PT Bold Heading" panose="02010400000000000000" pitchFamily="2" charset="-78"/>
              </a:rPr>
              <a:t> تبرز جهود الدولة </a:t>
            </a:r>
            <a:r>
              <a:rPr lang="ar-SA" b="1" dirty="0" err="1">
                <a:cs typeface="PT Bold Heading" panose="02010400000000000000" pitchFamily="2" charset="-78"/>
              </a:rPr>
              <a:t>فى</a:t>
            </a:r>
            <a:r>
              <a:rPr lang="ar-SA" b="1" dirty="0">
                <a:cs typeface="PT Bold Heading" panose="02010400000000000000" pitchFamily="2" charset="-78"/>
              </a:rPr>
              <a:t> خدمة المجتمع بأشكال مختلفة, بحيث يساعد ذلك على تنمية قيم الولاء والانتماء للوطن </a:t>
            </a:r>
            <a:endParaRPr lang="en-US" dirty="0">
              <a:cs typeface="PT Bold Heading" panose="02010400000000000000" pitchFamily="2" charset="-78"/>
            </a:endParaRPr>
          </a:p>
          <a:p>
            <a:pPr algn="r"/>
            <a:endParaRPr lang="ar-EG" dirty="0">
              <a:cs typeface="PT Bold Heading" panose="02010400000000000000" pitchFamily="2" charset="-78"/>
            </a:endParaRPr>
          </a:p>
        </p:txBody>
      </p:sp>
    </p:spTree>
    <p:extLst>
      <p:ext uri="{BB962C8B-B14F-4D97-AF65-F5344CB8AC3E}">
        <p14:creationId xmlns:p14="http://schemas.microsoft.com/office/powerpoint/2010/main" val="88791852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28205" y="181838"/>
            <a:ext cx="8978538" cy="488722"/>
          </a:xfrm>
        </p:spPr>
        <p:txBody>
          <a:bodyPr>
            <a:noAutofit/>
          </a:bodyPr>
          <a:lstStyle/>
          <a:p>
            <a:r>
              <a:rPr lang="ar-SA" sz="3600" b="1" dirty="0">
                <a:solidFill>
                  <a:srgbClr val="FF0000"/>
                </a:solidFill>
                <a:cs typeface="PT Bold Heading" panose="02010400000000000000" pitchFamily="2" charset="-78"/>
              </a:rPr>
              <a:t>دور القيم في تكوين شخصية الشباب</a:t>
            </a:r>
            <a:endParaRPr lang="ar-EG" sz="3600" dirty="0">
              <a:latin typeface="Impact" panose="020B0806030902050204" pitchFamily="34" charset="0"/>
              <a:ea typeface="+mn-ea"/>
              <a:cs typeface="PT Bold Heading" panose="02010400000000000000" pitchFamily="2" charset="-78"/>
            </a:endParaRPr>
          </a:p>
        </p:txBody>
      </p:sp>
      <p:sp>
        <p:nvSpPr>
          <p:cNvPr id="4" name="عنوان فرعي 3"/>
          <p:cNvSpPr>
            <a:spLocks noGrp="1"/>
          </p:cNvSpPr>
          <p:nvPr>
            <p:ph type="subTitle" idx="1"/>
          </p:nvPr>
        </p:nvSpPr>
        <p:spPr>
          <a:xfrm>
            <a:off x="92365" y="452582"/>
            <a:ext cx="11988800" cy="6091653"/>
          </a:xfrm>
        </p:spPr>
        <p:txBody>
          <a:bodyPr>
            <a:noAutofit/>
          </a:bodyPr>
          <a:lstStyle/>
          <a:p>
            <a:r>
              <a:rPr lang="ar-SA" sz="3200" b="1" dirty="0" smtClean="0">
                <a:solidFill>
                  <a:srgbClr val="FF0000"/>
                </a:solidFill>
                <a:cs typeface="PT Bold Heading" panose="02010400000000000000" pitchFamily="2" charset="-78"/>
              </a:rPr>
              <a:t>7-تشجيع </a:t>
            </a:r>
            <a:r>
              <a:rPr lang="ar-SA" sz="3200" b="1" dirty="0">
                <a:solidFill>
                  <a:srgbClr val="FF0000"/>
                </a:solidFill>
                <a:cs typeface="PT Bold Heading" panose="02010400000000000000" pitchFamily="2" charset="-78"/>
              </a:rPr>
              <a:t>الطلاب على العمل </a:t>
            </a:r>
            <a:r>
              <a:rPr lang="ar-SA" sz="3200" b="1" dirty="0" err="1">
                <a:solidFill>
                  <a:srgbClr val="FF0000"/>
                </a:solidFill>
                <a:cs typeface="PT Bold Heading" panose="02010400000000000000" pitchFamily="2" charset="-78"/>
              </a:rPr>
              <a:t>التطوعى</a:t>
            </a:r>
            <a:r>
              <a:rPr lang="ar-SA" sz="3200" b="1" dirty="0">
                <a:solidFill>
                  <a:srgbClr val="FF0000"/>
                </a:solidFill>
                <a:cs typeface="PT Bold Heading" panose="02010400000000000000" pitchFamily="2" charset="-78"/>
              </a:rPr>
              <a:t> </a:t>
            </a:r>
            <a:r>
              <a:rPr lang="ar-SA" sz="3200" b="1" dirty="0" err="1">
                <a:cs typeface="PT Bold Heading" panose="02010400000000000000" pitchFamily="2" charset="-78"/>
              </a:rPr>
              <a:t>فى</a:t>
            </a:r>
            <a:r>
              <a:rPr lang="ar-SA" sz="3200" b="1" dirty="0">
                <a:cs typeface="PT Bold Heading" panose="02010400000000000000" pitchFamily="2" charset="-78"/>
              </a:rPr>
              <a:t> الجمعيات الخيرية بتخصيص أعمال صباحية أو مسائية تتناسب مع إشباع حاجات الشباب النفسية والاجتماعية0 </a:t>
            </a:r>
            <a:endParaRPr lang="en-US" sz="3200" dirty="0">
              <a:cs typeface="PT Bold Heading" panose="02010400000000000000" pitchFamily="2" charset="-78"/>
            </a:endParaRPr>
          </a:p>
          <a:p>
            <a:r>
              <a:rPr lang="ar-SA" sz="3200" b="1" dirty="0">
                <a:solidFill>
                  <a:srgbClr val="FF0000"/>
                </a:solidFill>
                <a:cs typeface="PT Bold Heading" panose="02010400000000000000" pitchFamily="2" charset="-78"/>
              </a:rPr>
              <a:t>8-تقوية الوازع </a:t>
            </a:r>
            <a:r>
              <a:rPr lang="ar-SA" sz="3200" b="1" dirty="0" err="1">
                <a:solidFill>
                  <a:srgbClr val="FF0000"/>
                </a:solidFill>
                <a:cs typeface="PT Bold Heading" panose="02010400000000000000" pitchFamily="2" charset="-78"/>
              </a:rPr>
              <a:t>الدينى</a:t>
            </a:r>
            <a:r>
              <a:rPr lang="ar-SA" sz="3200" b="1" dirty="0">
                <a:solidFill>
                  <a:srgbClr val="FF0000"/>
                </a:solidFill>
                <a:cs typeface="PT Bold Heading" panose="02010400000000000000" pitchFamily="2" charset="-78"/>
              </a:rPr>
              <a:t> </a:t>
            </a:r>
            <a:r>
              <a:rPr lang="ar-SA" sz="3200" b="1" dirty="0">
                <a:cs typeface="PT Bold Heading" panose="02010400000000000000" pitchFamily="2" charset="-78"/>
              </a:rPr>
              <a:t>لدى شباب الكلية ,باعتبار القيم الدينية </a:t>
            </a:r>
            <a:r>
              <a:rPr lang="ar-SA" sz="3200" b="1" dirty="0" err="1">
                <a:cs typeface="PT Bold Heading" panose="02010400000000000000" pitchFamily="2" charset="-78"/>
              </a:rPr>
              <a:t>هى</a:t>
            </a:r>
            <a:r>
              <a:rPr lang="ar-SA" sz="3200" b="1" dirty="0">
                <a:cs typeface="PT Bold Heading" panose="02010400000000000000" pitchFamily="2" charset="-78"/>
              </a:rPr>
              <a:t> خط الدفاع الأول، </a:t>
            </a:r>
            <a:r>
              <a:rPr lang="ar-SA" sz="3200" b="1" dirty="0">
                <a:solidFill>
                  <a:srgbClr val="FF0000"/>
                </a:solidFill>
                <a:cs typeface="PT Bold Heading" panose="02010400000000000000" pitchFamily="2" charset="-78"/>
              </a:rPr>
              <a:t>وهذا يتطلب : </a:t>
            </a:r>
            <a:endParaRPr lang="en-US" sz="3200" dirty="0">
              <a:solidFill>
                <a:srgbClr val="FF0000"/>
              </a:solidFill>
              <a:cs typeface="PT Bold Heading" panose="02010400000000000000" pitchFamily="2" charset="-78"/>
            </a:endParaRPr>
          </a:p>
          <a:p>
            <a:pPr marL="457200" lvl="0" indent="-457200" algn="r">
              <a:buFont typeface="Arial" panose="020B0604020202020204" pitchFamily="34" charset="0"/>
              <a:buChar char="•"/>
            </a:pPr>
            <a:r>
              <a:rPr lang="ar-SA" sz="3200" b="1" dirty="0">
                <a:solidFill>
                  <a:srgbClr val="FF0000"/>
                </a:solidFill>
                <a:cs typeface="PT Bold Heading" panose="02010400000000000000" pitchFamily="2" charset="-78"/>
              </a:rPr>
              <a:t>تحصين الشباب </a:t>
            </a:r>
            <a:r>
              <a:rPr lang="ar-SA" sz="3200" b="1" dirty="0" err="1">
                <a:solidFill>
                  <a:srgbClr val="FF0000"/>
                </a:solidFill>
                <a:cs typeface="PT Bold Heading" panose="02010400000000000000" pitchFamily="2" charset="-78"/>
              </a:rPr>
              <a:t>دينيا,ًحتى</a:t>
            </a:r>
            <a:r>
              <a:rPr lang="ar-SA" sz="3200" b="1" dirty="0">
                <a:solidFill>
                  <a:srgbClr val="FF0000"/>
                </a:solidFill>
                <a:cs typeface="PT Bold Heading" panose="02010400000000000000" pitchFamily="2" charset="-78"/>
              </a:rPr>
              <a:t> </a:t>
            </a:r>
            <a:r>
              <a:rPr lang="ar-SA" sz="3200" b="1" dirty="0">
                <a:cs typeface="PT Bold Heading" panose="02010400000000000000" pitchFamily="2" charset="-78"/>
              </a:rPr>
              <a:t>نطمئن إلى عدم وقوعهم </a:t>
            </a:r>
            <a:r>
              <a:rPr lang="ar-SA" sz="3200" b="1" dirty="0" err="1">
                <a:cs typeface="PT Bold Heading" panose="02010400000000000000" pitchFamily="2" charset="-78"/>
              </a:rPr>
              <a:t>فى</a:t>
            </a:r>
            <a:r>
              <a:rPr lang="ar-SA" sz="3200" b="1" dirty="0">
                <a:cs typeface="PT Bold Heading" panose="02010400000000000000" pitchFamily="2" charset="-78"/>
              </a:rPr>
              <a:t> ممارسة أنشطة سلبية0 </a:t>
            </a:r>
            <a:endParaRPr lang="en-US" sz="3200" dirty="0">
              <a:cs typeface="PT Bold Heading" panose="02010400000000000000" pitchFamily="2" charset="-78"/>
            </a:endParaRPr>
          </a:p>
          <a:p>
            <a:pPr marL="457200" lvl="0" indent="-457200" algn="r">
              <a:buFont typeface="Arial" panose="020B0604020202020204" pitchFamily="34" charset="0"/>
              <a:buChar char="•"/>
            </a:pPr>
            <a:r>
              <a:rPr lang="ar-SA" sz="3200" b="1" dirty="0">
                <a:solidFill>
                  <a:srgbClr val="FF0000"/>
                </a:solidFill>
                <a:cs typeface="PT Bold Heading" panose="02010400000000000000" pitchFamily="2" charset="-78"/>
              </a:rPr>
              <a:t>نشر الثقافة الدينية </a:t>
            </a:r>
            <a:r>
              <a:rPr lang="ar-SA" sz="3200" b="1" dirty="0">
                <a:cs typeface="PT Bold Heading" panose="02010400000000000000" pitchFamily="2" charset="-78"/>
              </a:rPr>
              <a:t>السليمة من المتخصصين </a:t>
            </a:r>
            <a:r>
              <a:rPr lang="ar-SA" sz="3200" b="1" dirty="0" err="1">
                <a:cs typeface="PT Bold Heading" panose="02010400000000000000" pitchFamily="2" charset="-78"/>
              </a:rPr>
              <a:t>فى</a:t>
            </a:r>
            <a:r>
              <a:rPr lang="ar-SA" sz="3200" b="1" dirty="0">
                <a:cs typeface="PT Bold Heading" panose="02010400000000000000" pitchFamily="2" charset="-78"/>
              </a:rPr>
              <a:t> المجال الدينى0 </a:t>
            </a:r>
            <a:endParaRPr lang="en-US" sz="3200" dirty="0">
              <a:cs typeface="PT Bold Heading" panose="02010400000000000000" pitchFamily="2" charset="-78"/>
            </a:endParaRPr>
          </a:p>
          <a:p>
            <a:pPr marL="457200" lvl="0" indent="-457200" algn="r">
              <a:buFont typeface="Arial" panose="020B0604020202020204" pitchFamily="34" charset="0"/>
              <a:buChar char="•"/>
            </a:pPr>
            <a:r>
              <a:rPr lang="ar-SA" sz="3200" b="1" dirty="0">
                <a:solidFill>
                  <a:srgbClr val="FF0000"/>
                </a:solidFill>
                <a:cs typeface="PT Bold Heading" panose="02010400000000000000" pitchFamily="2" charset="-78"/>
              </a:rPr>
              <a:t>إقامة الندوات الدينية </a:t>
            </a:r>
            <a:r>
              <a:rPr lang="ar-SA" sz="3200" b="1" dirty="0" err="1">
                <a:cs typeface="PT Bold Heading" panose="02010400000000000000" pitchFamily="2" charset="-78"/>
              </a:rPr>
              <a:t>فى</a:t>
            </a:r>
            <a:r>
              <a:rPr lang="ar-SA" sz="3200" b="1" dirty="0">
                <a:cs typeface="PT Bold Heading" panose="02010400000000000000" pitchFamily="2" charset="-78"/>
              </a:rPr>
              <a:t> الكلية بشكل مستمر، بحيث تتيح للطلاب والطالبات إثارة الأسئلة والحوار مع علماء الدين, للاستفسار عن العديد من مستجدات العصر، حتى لا يمارس الطلاب حياتهم بشكل غير صحيح0 </a:t>
            </a:r>
            <a:endParaRPr lang="en-US" sz="3200" dirty="0">
              <a:cs typeface="PT Bold Heading" panose="02010400000000000000" pitchFamily="2" charset="-78"/>
            </a:endParaRPr>
          </a:p>
          <a:p>
            <a:pPr marL="457200" lvl="0" indent="-457200" algn="r">
              <a:buFont typeface="Arial" panose="020B0604020202020204" pitchFamily="34" charset="0"/>
              <a:buChar char="•"/>
            </a:pPr>
            <a:r>
              <a:rPr lang="ar-SA" sz="3200" b="1" dirty="0">
                <a:solidFill>
                  <a:srgbClr val="FF0000"/>
                </a:solidFill>
                <a:cs typeface="PT Bold Heading" panose="02010400000000000000" pitchFamily="2" charset="-78"/>
              </a:rPr>
              <a:t>قيام أعضاء هيئة التدريس بد</a:t>
            </a:r>
            <a:r>
              <a:rPr lang="ar-SA" sz="3200" b="1" dirty="0">
                <a:cs typeface="PT Bold Heading" panose="02010400000000000000" pitchFamily="2" charset="-78"/>
              </a:rPr>
              <a:t>ورهم </a:t>
            </a:r>
            <a:r>
              <a:rPr lang="ar-SA" sz="3200" b="1" dirty="0" err="1">
                <a:cs typeface="PT Bold Heading" panose="02010400000000000000" pitchFamily="2" charset="-78"/>
              </a:rPr>
              <a:t>فى</a:t>
            </a:r>
            <a:r>
              <a:rPr lang="ar-SA" sz="3200" b="1" dirty="0">
                <a:cs typeface="PT Bold Heading" panose="02010400000000000000" pitchFamily="2" charset="-78"/>
              </a:rPr>
              <a:t> توجيه طلابهم الوجهة الصحيحة0 </a:t>
            </a:r>
            <a:endParaRPr lang="ar-SA" sz="3200" b="1" dirty="0" smtClean="0">
              <a:cs typeface="PT Bold Heading" panose="02010400000000000000" pitchFamily="2" charset="-78"/>
            </a:endParaRPr>
          </a:p>
          <a:p>
            <a:pPr marL="457200" indent="-457200" algn="r">
              <a:buFont typeface="Arial" panose="020B0604020202020204" pitchFamily="34" charset="0"/>
              <a:buChar char="•"/>
            </a:pPr>
            <a:r>
              <a:rPr lang="ar-SA" sz="3200" b="1" dirty="0">
                <a:solidFill>
                  <a:srgbClr val="FF0000"/>
                </a:solidFill>
                <a:cs typeface="PT Bold Heading" panose="02010400000000000000" pitchFamily="2" charset="-78"/>
              </a:rPr>
              <a:t>الارتفاع بمستوى البرامج المقدمة </a:t>
            </a:r>
            <a:r>
              <a:rPr lang="ar-SA" sz="3200" b="1" dirty="0" err="1">
                <a:cs typeface="PT Bold Heading" panose="02010400000000000000" pitchFamily="2" charset="-78"/>
              </a:rPr>
              <a:t>فى</a:t>
            </a:r>
            <a:r>
              <a:rPr lang="ar-SA" sz="3200" b="1" dirty="0">
                <a:cs typeface="PT Bold Heading" panose="02010400000000000000" pitchFamily="2" charset="-78"/>
              </a:rPr>
              <a:t> وسائل الإعلام ,بحيث تعمل على تكوين وتنمية القيم المطلوبة، </a:t>
            </a:r>
            <a:r>
              <a:rPr lang="ar-SA" sz="3200" b="1" dirty="0" err="1">
                <a:cs typeface="PT Bold Heading" panose="02010400000000000000" pitchFamily="2" charset="-78"/>
              </a:rPr>
              <a:t>وبالتالى</a:t>
            </a:r>
            <a:r>
              <a:rPr lang="ar-SA" sz="3200" b="1" dirty="0">
                <a:cs typeface="PT Bold Heading" panose="02010400000000000000" pitchFamily="2" charset="-78"/>
              </a:rPr>
              <a:t> تسهم </a:t>
            </a:r>
            <a:r>
              <a:rPr lang="ar-SA" sz="3200" b="1" dirty="0" err="1">
                <a:cs typeface="PT Bold Heading" panose="02010400000000000000" pitchFamily="2" charset="-78"/>
              </a:rPr>
              <a:t>فى</a:t>
            </a:r>
            <a:r>
              <a:rPr lang="ar-SA" sz="3200" b="1" dirty="0">
                <a:cs typeface="PT Bold Heading" panose="02010400000000000000" pitchFamily="2" charset="-78"/>
              </a:rPr>
              <a:t> تنمية شخصيات الطلاب0 </a:t>
            </a:r>
            <a:endParaRPr lang="en-US" sz="3200" dirty="0">
              <a:cs typeface="PT Bold Heading" panose="02010400000000000000" pitchFamily="2" charset="-78"/>
            </a:endParaRPr>
          </a:p>
          <a:p>
            <a:pPr lvl="0"/>
            <a:endParaRPr lang="en-US" sz="3200" dirty="0">
              <a:cs typeface="PT Bold Heading" panose="02010400000000000000" pitchFamily="2" charset="-78"/>
            </a:endParaRPr>
          </a:p>
          <a:p>
            <a:endParaRPr lang="ar-EG" sz="3200" dirty="0">
              <a:cs typeface="PT Bold Heading" panose="02010400000000000000" pitchFamily="2" charset="-78"/>
            </a:endParaRPr>
          </a:p>
        </p:txBody>
      </p:sp>
    </p:spTree>
    <p:extLst>
      <p:ext uri="{BB962C8B-B14F-4D97-AF65-F5344CB8AC3E}">
        <p14:creationId xmlns:p14="http://schemas.microsoft.com/office/powerpoint/2010/main" val="111385707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28205" y="181838"/>
            <a:ext cx="8978538" cy="488722"/>
          </a:xfrm>
        </p:spPr>
        <p:txBody>
          <a:bodyPr>
            <a:noAutofit/>
          </a:bodyPr>
          <a:lstStyle/>
          <a:p>
            <a:r>
              <a:rPr lang="ar-SA" sz="3600" b="1" dirty="0">
                <a:solidFill>
                  <a:srgbClr val="FF0000"/>
                </a:solidFill>
                <a:cs typeface="PT Bold Heading" panose="02010400000000000000" pitchFamily="2" charset="-78"/>
              </a:rPr>
              <a:t>دور القيم في تكوين شخصية الشباب</a:t>
            </a:r>
            <a:endParaRPr lang="ar-EG" sz="3600" dirty="0">
              <a:latin typeface="Impact" panose="020B0806030902050204" pitchFamily="34" charset="0"/>
              <a:ea typeface="+mn-ea"/>
              <a:cs typeface="PT Bold Heading" panose="02010400000000000000" pitchFamily="2" charset="-78"/>
            </a:endParaRPr>
          </a:p>
        </p:txBody>
      </p:sp>
      <p:sp>
        <p:nvSpPr>
          <p:cNvPr id="4" name="عنوان فرعي 3"/>
          <p:cNvSpPr>
            <a:spLocks noGrp="1"/>
          </p:cNvSpPr>
          <p:nvPr>
            <p:ph type="subTitle" idx="1"/>
          </p:nvPr>
        </p:nvSpPr>
        <p:spPr>
          <a:xfrm>
            <a:off x="1" y="526473"/>
            <a:ext cx="12081164" cy="6035692"/>
          </a:xfrm>
        </p:spPr>
        <p:txBody>
          <a:bodyPr>
            <a:noAutofit/>
          </a:bodyPr>
          <a:lstStyle/>
          <a:p>
            <a:pPr algn="r"/>
            <a:r>
              <a:rPr lang="ar-SA" sz="2800" dirty="0">
                <a:solidFill>
                  <a:srgbClr val="FF0000"/>
                </a:solidFill>
                <a:cs typeface="PT Bold Heading" panose="02010400000000000000" pitchFamily="2" charset="-78"/>
              </a:rPr>
              <a:t>9-</a:t>
            </a:r>
            <a:r>
              <a:rPr lang="ar-SA" sz="2800" b="1" dirty="0">
                <a:solidFill>
                  <a:srgbClr val="FF0000"/>
                </a:solidFill>
                <a:cs typeface="PT Bold Heading" panose="02010400000000000000" pitchFamily="2" charset="-78"/>
              </a:rPr>
              <a:t>صياغة استراتيجية إعلامية بناءة </a:t>
            </a:r>
            <a:r>
              <a:rPr lang="ar-SA" sz="2800" b="1" dirty="0">
                <a:cs typeface="PT Bold Heading" panose="02010400000000000000" pitchFamily="2" charset="-78"/>
              </a:rPr>
              <a:t>,بحيث تسهم </a:t>
            </a:r>
            <a:r>
              <a:rPr lang="ar-SA" sz="2800" b="1" dirty="0" err="1">
                <a:cs typeface="PT Bold Heading" panose="02010400000000000000" pitchFamily="2" charset="-78"/>
              </a:rPr>
              <a:t>فى</a:t>
            </a:r>
            <a:r>
              <a:rPr lang="ar-SA" sz="2800" b="1" dirty="0">
                <a:cs typeface="PT Bold Heading" panose="02010400000000000000" pitchFamily="2" charset="-78"/>
              </a:rPr>
              <a:t> دعم وتنمية القيم المرتبطة بالوعى </a:t>
            </a:r>
            <a:r>
              <a:rPr lang="ar-SA" sz="2800" b="1" dirty="0" err="1">
                <a:cs typeface="PT Bold Heading" panose="02010400000000000000" pitchFamily="2" charset="-78"/>
              </a:rPr>
              <a:t>البيئى</a:t>
            </a:r>
            <a:r>
              <a:rPr lang="ar-SA" sz="2800" b="1" dirty="0">
                <a:cs typeface="PT Bold Heading" panose="02010400000000000000" pitchFamily="2" charset="-78"/>
              </a:rPr>
              <a:t> لدى الشباب، </a:t>
            </a:r>
            <a:r>
              <a:rPr lang="ar-SA" sz="2800" b="1" dirty="0">
                <a:solidFill>
                  <a:srgbClr val="FF0000"/>
                </a:solidFill>
                <a:cs typeface="PT Bold Heading" panose="02010400000000000000" pitchFamily="2" charset="-78"/>
              </a:rPr>
              <a:t>وتعتمد هذه الاستراتيجية على عدة محاور </a:t>
            </a:r>
            <a:r>
              <a:rPr lang="ar-SA" sz="2800" b="1" dirty="0" err="1">
                <a:solidFill>
                  <a:srgbClr val="FF0000"/>
                </a:solidFill>
                <a:cs typeface="PT Bold Heading" panose="02010400000000000000" pitchFamily="2" charset="-78"/>
              </a:rPr>
              <a:t>هى</a:t>
            </a:r>
            <a:r>
              <a:rPr lang="ar-SA" sz="2800" b="1" dirty="0">
                <a:solidFill>
                  <a:srgbClr val="FF0000"/>
                </a:solidFill>
                <a:cs typeface="PT Bold Heading" panose="02010400000000000000" pitchFamily="2" charset="-78"/>
              </a:rPr>
              <a:t> : </a:t>
            </a:r>
            <a:endParaRPr lang="en-US" sz="2800" dirty="0">
              <a:solidFill>
                <a:srgbClr val="FF0000"/>
              </a:solidFill>
              <a:cs typeface="PT Bold Heading" panose="02010400000000000000" pitchFamily="2" charset="-78"/>
            </a:endParaRPr>
          </a:p>
          <a:p>
            <a:pPr marL="457200" indent="-457200" algn="r">
              <a:buFont typeface="Arial" panose="020B0604020202020204" pitchFamily="34" charset="0"/>
              <a:buChar char="•"/>
            </a:pPr>
            <a:r>
              <a:rPr lang="ar-SA" b="1" dirty="0">
                <a:cs typeface="PT Bold Heading" panose="02010400000000000000" pitchFamily="2" charset="-78"/>
              </a:rPr>
              <a:t>الحوار بين القائمين على التربية البيئية كفكر </a:t>
            </a:r>
            <a:r>
              <a:rPr lang="ar-SA" b="1" dirty="0" err="1">
                <a:cs typeface="PT Bold Heading" panose="02010400000000000000" pitchFamily="2" charset="-78"/>
              </a:rPr>
              <a:t>تربوى</a:t>
            </a:r>
            <a:r>
              <a:rPr lang="ar-SA" b="1" dirty="0">
                <a:cs typeface="PT Bold Heading" panose="02010400000000000000" pitchFamily="2" charset="-78"/>
              </a:rPr>
              <a:t> وبين الإعلاميين كصناع للرسالة الإعلامية وبين الجماهير كجماعات ذات تأثير مباشر أو غير مباشر على قضايا البيئة0 </a:t>
            </a:r>
            <a:endParaRPr lang="en-US" dirty="0">
              <a:cs typeface="PT Bold Heading" panose="02010400000000000000" pitchFamily="2" charset="-78"/>
            </a:endParaRPr>
          </a:p>
          <a:p>
            <a:pPr marL="457200" lvl="0" indent="-457200" algn="r">
              <a:buFont typeface="Arial" panose="020B0604020202020204" pitchFamily="34" charset="0"/>
              <a:buChar char="•"/>
            </a:pPr>
            <a:r>
              <a:rPr lang="ar-SA" b="1" dirty="0">
                <a:cs typeface="PT Bold Heading" panose="02010400000000000000" pitchFamily="2" charset="-78"/>
              </a:rPr>
              <a:t>إشراك الشخصيات المؤثرة </a:t>
            </a:r>
            <a:r>
              <a:rPr lang="ar-SA" b="1" dirty="0" err="1">
                <a:cs typeface="PT Bold Heading" panose="02010400000000000000" pitchFamily="2" charset="-78"/>
              </a:rPr>
              <a:t>فى</a:t>
            </a:r>
            <a:r>
              <a:rPr lang="ar-SA" b="1" dirty="0">
                <a:cs typeface="PT Bold Heading" panose="02010400000000000000" pitchFamily="2" charset="-78"/>
              </a:rPr>
              <a:t> البرامج الإعلامية المرتبطة بالبيئة، كالعلماء والوعاظ والشخصيات البارزة والتربويين, بحيث يمكنهم تحويل المفاهيم البيئية إلى قيم سلوكية إيجابية تؤثر </a:t>
            </a:r>
            <a:r>
              <a:rPr lang="ar-SA" b="1" dirty="0" err="1">
                <a:cs typeface="PT Bold Heading" panose="02010400000000000000" pitchFamily="2" charset="-78"/>
              </a:rPr>
              <a:t>فى</a:t>
            </a:r>
            <a:r>
              <a:rPr lang="ar-SA" b="1" dirty="0">
                <a:cs typeface="PT Bold Heading" panose="02010400000000000000" pitchFamily="2" charset="-78"/>
              </a:rPr>
              <a:t> سلوك الشباب0 </a:t>
            </a:r>
            <a:endParaRPr lang="en-US" dirty="0">
              <a:cs typeface="PT Bold Heading" panose="02010400000000000000" pitchFamily="2" charset="-78"/>
            </a:endParaRPr>
          </a:p>
          <a:p>
            <a:pPr marL="457200" lvl="0" indent="-457200" algn="r">
              <a:buFont typeface="Arial" panose="020B0604020202020204" pitchFamily="34" charset="0"/>
              <a:buChar char="•"/>
            </a:pPr>
            <a:r>
              <a:rPr lang="ar-SA" b="1" dirty="0">
                <a:cs typeface="PT Bold Heading" panose="02010400000000000000" pitchFamily="2" charset="-78"/>
              </a:rPr>
              <a:t>حرص الإعلام على توعية الشباب, عن طريق إمداده بالمعلومات والنتائج الصحيحة عن التلوث وأسبابه وخطورته وكيفية مواجهته0 </a:t>
            </a:r>
            <a:endParaRPr lang="en-US" dirty="0">
              <a:cs typeface="PT Bold Heading" panose="02010400000000000000" pitchFamily="2" charset="-78"/>
            </a:endParaRPr>
          </a:p>
          <a:p>
            <a:pPr marL="457200" lvl="0" indent="-457200" algn="r">
              <a:buFont typeface="Arial" panose="020B0604020202020204" pitchFamily="34" charset="0"/>
              <a:buChar char="•"/>
            </a:pPr>
            <a:r>
              <a:rPr lang="ar-SA" b="1" dirty="0">
                <a:cs typeface="PT Bold Heading" panose="02010400000000000000" pitchFamily="2" charset="-78"/>
              </a:rPr>
              <a:t>سن القوانين الصارمة, للحد من التلوث بأشكاله المختلفة0 </a:t>
            </a:r>
            <a:endParaRPr lang="en-US" dirty="0">
              <a:cs typeface="PT Bold Heading" panose="02010400000000000000" pitchFamily="2" charset="-78"/>
            </a:endParaRPr>
          </a:p>
          <a:p>
            <a:pPr marL="457200" lvl="0" indent="-457200" algn="r">
              <a:buFont typeface="Arial" panose="020B0604020202020204" pitchFamily="34" charset="0"/>
              <a:buChar char="•"/>
            </a:pPr>
            <a:r>
              <a:rPr lang="ar-SA" b="1" dirty="0">
                <a:cs typeface="PT Bold Heading" panose="02010400000000000000" pitchFamily="2" charset="-78"/>
              </a:rPr>
              <a:t>نشر الثقافة الصحية للمياه </a:t>
            </a:r>
            <a:r>
              <a:rPr lang="ar-SA" b="1" dirty="0" err="1">
                <a:cs typeface="PT Bold Heading" panose="02010400000000000000" pitchFamily="2" charset="-78"/>
              </a:rPr>
              <a:t>التى</a:t>
            </a:r>
            <a:r>
              <a:rPr lang="ar-SA" b="1" dirty="0">
                <a:cs typeface="PT Bold Heading" panose="02010400000000000000" pitchFamily="2" charset="-78"/>
              </a:rPr>
              <a:t> تستخدم </a:t>
            </a:r>
            <a:r>
              <a:rPr lang="ar-SA" b="1" dirty="0" err="1">
                <a:cs typeface="PT Bold Heading" panose="02010400000000000000" pitchFamily="2" charset="-78"/>
              </a:rPr>
              <a:t>فى</a:t>
            </a:r>
            <a:r>
              <a:rPr lang="ar-SA" b="1" dirty="0">
                <a:cs typeface="PT Bold Heading" panose="02010400000000000000" pitchFamily="2" charset="-78"/>
              </a:rPr>
              <a:t> الشرب, وفى التصنيع بأشكاله المختلفة, كالتصنيع </a:t>
            </a:r>
            <a:r>
              <a:rPr lang="ar-SA" b="1" dirty="0" err="1">
                <a:cs typeface="PT Bold Heading" panose="02010400000000000000" pitchFamily="2" charset="-78"/>
              </a:rPr>
              <a:t>الغذائى</a:t>
            </a:r>
            <a:r>
              <a:rPr lang="ar-SA" b="1" dirty="0">
                <a:cs typeface="PT Bold Heading" panose="02010400000000000000" pitchFamily="2" charset="-78"/>
              </a:rPr>
              <a:t> والتصنيع </a:t>
            </a:r>
            <a:r>
              <a:rPr lang="ar-SA" b="1" dirty="0" err="1">
                <a:cs typeface="PT Bold Heading" panose="02010400000000000000" pitchFamily="2" charset="-78"/>
              </a:rPr>
              <a:t>الدوائى</a:t>
            </a:r>
            <a:r>
              <a:rPr lang="ar-SA" b="1" dirty="0">
                <a:cs typeface="PT Bold Heading" panose="02010400000000000000" pitchFamily="2" charset="-78"/>
              </a:rPr>
              <a:t>، بحيث يتم وضع معايير صحية عند استخدام المياه </a:t>
            </a:r>
            <a:r>
              <a:rPr lang="ar-SA" b="1" dirty="0" err="1">
                <a:cs typeface="PT Bold Heading" panose="02010400000000000000" pitchFamily="2" charset="-78"/>
              </a:rPr>
              <a:t>فى</a:t>
            </a:r>
            <a:r>
              <a:rPr lang="ar-SA" b="1" dirty="0">
                <a:cs typeface="PT Bold Heading" panose="02010400000000000000" pitchFamily="2" charset="-78"/>
              </a:rPr>
              <a:t> هذا التصنيع0 </a:t>
            </a:r>
            <a:endParaRPr lang="en-US" dirty="0">
              <a:cs typeface="PT Bold Heading" panose="02010400000000000000" pitchFamily="2" charset="-78"/>
            </a:endParaRPr>
          </a:p>
          <a:p>
            <a:pPr marL="457200" lvl="0" indent="-457200" algn="r">
              <a:buFont typeface="Arial" panose="020B0604020202020204" pitchFamily="34" charset="0"/>
              <a:buChar char="•"/>
            </a:pPr>
            <a:r>
              <a:rPr lang="ar-SA" b="1" dirty="0">
                <a:cs typeface="PT Bold Heading" panose="02010400000000000000" pitchFamily="2" charset="-78"/>
              </a:rPr>
              <a:t>تشجيع القطاع </a:t>
            </a:r>
            <a:r>
              <a:rPr lang="ar-SA" b="1" dirty="0" err="1">
                <a:cs typeface="PT Bold Heading" panose="02010400000000000000" pitchFamily="2" charset="-78"/>
              </a:rPr>
              <a:t>المدنى</a:t>
            </a:r>
            <a:r>
              <a:rPr lang="ar-SA" b="1" dirty="0">
                <a:cs typeface="PT Bold Heading" panose="02010400000000000000" pitchFamily="2" charset="-78"/>
              </a:rPr>
              <a:t> والجمعيات الأهلية </a:t>
            </a:r>
            <a:r>
              <a:rPr lang="ar-SA" b="1" dirty="0" err="1">
                <a:cs typeface="PT Bold Heading" panose="02010400000000000000" pitchFamily="2" charset="-78"/>
              </a:rPr>
              <a:t>فى</a:t>
            </a:r>
            <a:r>
              <a:rPr lang="ar-SA" b="1" dirty="0">
                <a:cs typeface="PT Bold Heading" panose="02010400000000000000" pitchFamily="2" charset="-78"/>
              </a:rPr>
              <a:t> الحفاظ على مصادر المياه العذبة وحمايتها من التلوث والإهدار0 </a:t>
            </a:r>
            <a:endParaRPr lang="en-US" dirty="0">
              <a:cs typeface="PT Bold Heading" panose="02010400000000000000" pitchFamily="2" charset="-78"/>
            </a:endParaRPr>
          </a:p>
          <a:p>
            <a:pPr marL="457200" lvl="0" indent="-457200" algn="r">
              <a:buFont typeface="Arial" panose="020B0604020202020204" pitchFamily="34" charset="0"/>
              <a:buChar char="•"/>
            </a:pPr>
            <a:r>
              <a:rPr lang="ar-SA" b="1" dirty="0">
                <a:cs typeface="PT Bold Heading" panose="02010400000000000000" pitchFamily="2" charset="-78"/>
              </a:rPr>
              <a:t>مناشدة القائمين على مشروعات مياه الشرب أن يتبعوا الأساليب العلمية, والتقنيات الحديثة, ومراقبة جودة المياه ,وتحديث طرق المعالجة, والتنقية والتحلية, وغيرها من العمليات الأخرى0 </a:t>
            </a:r>
            <a:endParaRPr lang="en-US" dirty="0">
              <a:cs typeface="PT Bold Heading" panose="02010400000000000000" pitchFamily="2" charset="-78"/>
            </a:endParaRPr>
          </a:p>
          <a:p>
            <a:pPr algn="r"/>
            <a:endParaRPr lang="ar-EG" sz="2800" dirty="0">
              <a:cs typeface="PT Bold Heading" panose="02010400000000000000" pitchFamily="2" charset="-78"/>
            </a:endParaRPr>
          </a:p>
        </p:txBody>
      </p:sp>
    </p:spTree>
    <p:extLst>
      <p:ext uri="{BB962C8B-B14F-4D97-AF65-F5344CB8AC3E}">
        <p14:creationId xmlns:p14="http://schemas.microsoft.com/office/powerpoint/2010/main" val="296873048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28205" y="181838"/>
            <a:ext cx="8978538" cy="488722"/>
          </a:xfrm>
        </p:spPr>
        <p:txBody>
          <a:bodyPr>
            <a:noAutofit/>
          </a:bodyPr>
          <a:lstStyle/>
          <a:p>
            <a:r>
              <a:rPr lang="ar-SA" sz="3600" b="1" dirty="0">
                <a:solidFill>
                  <a:srgbClr val="FF0000"/>
                </a:solidFill>
                <a:cs typeface="PT Bold Heading" panose="02010400000000000000" pitchFamily="2" charset="-78"/>
              </a:rPr>
              <a:t>دور القيم في تكوين شخصية الشباب</a:t>
            </a:r>
            <a:endParaRPr lang="ar-EG" sz="3600" dirty="0">
              <a:latin typeface="Impact" panose="020B0806030902050204" pitchFamily="34" charset="0"/>
              <a:ea typeface="+mn-ea"/>
              <a:cs typeface="PT Bold Heading" panose="02010400000000000000" pitchFamily="2" charset="-78"/>
            </a:endParaRPr>
          </a:p>
        </p:txBody>
      </p:sp>
      <p:sp>
        <p:nvSpPr>
          <p:cNvPr id="4" name="عنوان فرعي 3"/>
          <p:cNvSpPr>
            <a:spLocks noGrp="1"/>
          </p:cNvSpPr>
          <p:nvPr>
            <p:ph type="subTitle" idx="1"/>
          </p:nvPr>
        </p:nvSpPr>
        <p:spPr>
          <a:xfrm>
            <a:off x="101600" y="443345"/>
            <a:ext cx="12090400" cy="6244326"/>
          </a:xfrm>
        </p:spPr>
        <p:txBody>
          <a:bodyPr>
            <a:noAutofit/>
          </a:bodyPr>
          <a:lstStyle/>
          <a:p>
            <a:pPr algn="r"/>
            <a:r>
              <a:rPr lang="ar-SA" sz="2800" dirty="0">
                <a:solidFill>
                  <a:srgbClr val="FF0000"/>
                </a:solidFill>
                <a:cs typeface="PT Bold Heading" panose="02010400000000000000" pitchFamily="2" charset="-78"/>
              </a:rPr>
              <a:t>10-</a:t>
            </a:r>
            <a:r>
              <a:rPr lang="ar-SA" sz="2800" b="1" dirty="0">
                <a:solidFill>
                  <a:srgbClr val="FF0000"/>
                </a:solidFill>
                <a:cs typeface="PT Bold Heading" panose="02010400000000000000" pitchFamily="2" charset="-78"/>
              </a:rPr>
              <a:t>حتى يمكن لشبابنا التعايش مع متغيرات العصر فلابد من صياغة استراتيجية تساعد هذا الشباب</a:t>
            </a:r>
            <a:r>
              <a:rPr lang="ar-SA" sz="2800" dirty="0">
                <a:solidFill>
                  <a:srgbClr val="FF0000"/>
                </a:solidFill>
                <a:cs typeface="PT Bold Heading" panose="02010400000000000000" pitchFamily="2" charset="-78"/>
              </a:rPr>
              <a:t>، </a:t>
            </a:r>
            <a:r>
              <a:rPr lang="ar-SA" sz="2800" b="1" dirty="0">
                <a:solidFill>
                  <a:srgbClr val="FF0000"/>
                </a:solidFill>
                <a:cs typeface="PT Bold Heading" panose="02010400000000000000" pitchFamily="2" charset="-78"/>
              </a:rPr>
              <a:t>وتقوم هذه الاستراتيجية على عدة محاور هي: </a:t>
            </a:r>
            <a:endParaRPr lang="en-US" sz="2800" dirty="0">
              <a:solidFill>
                <a:srgbClr val="FF0000"/>
              </a:solidFill>
              <a:cs typeface="PT Bold Heading" panose="02010400000000000000" pitchFamily="2" charset="-78"/>
            </a:endParaRPr>
          </a:p>
          <a:p>
            <a:pPr marL="457200" lvl="0" indent="-457200" algn="r">
              <a:buFont typeface="Arial" panose="020B0604020202020204" pitchFamily="34" charset="0"/>
              <a:buChar char="•"/>
            </a:pPr>
            <a:r>
              <a:rPr lang="ar-SA" sz="2800" b="1" dirty="0">
                <a:solidFill>
                  <a:srgbClr val="FF0000"/>
                </a:solidFill>
                <a:cs typeface="PT Bold Heading" panose="02010400000000000000" pitchFamily="2" charset="-78"/>
              </a:rPr>
              <a:t>البناء </a:t>
            </a:r>
            <a:r>
              <a:rPr lang="ar-SA" sz="2800" b="1" dirty="0" err="1">
                <a:solidFill>
                  <a:srgbClr val="FF0000"/>
                </a:solidFill>
                <a:cs typeface="PT Bold Heading" panose="02010400000000000000" pitchFamily="2" charset="-78"/>
              </a:rPr>
              <a:t>القيمى</a:t>
            </a:r>
            <a:r>
              <a:rPr lang="ar-SA" sz="2800" b="1" dirty="0">
                <a:solidFill>
                  <a:srgbClr val="FF0000"/>
                </a:solidFill>
                <a:cs typeface="PT Bold Heading" panose="02010400000000000000" pitchFamily="2" charset="-78"/>
              </a:rPr>
              <a:t> </a:t>
            </a:r>
            <a:r>
              <a:rPr lang="ar-SA" sz="2800" b="1" dirty="0" err="1">
                <a:solidFill>
                  <a:srgbClr val="FF0000"/>
                </a:solidFill>
                <a:cs typeface="PT Bold Heading" panose="02010400000000000000" pitchFamily="2" charset="-78"/>
              </a:rPr>
              <a:t>والأخلاقى</a:t>
            </a:r>
            <a:r>
              <a:rPr lang="ar-SA" sz="2800" b="1" dirty="0">
                <a:solidFill>
                  <a:srgbClr val="FF0000"/>
                </a:solidFill>
                <a:cs typeface="PT Bold Heading" panose="02010400000000000000" pitchFamily="2" charset="-78"/>
              </a:rPr>
              <a:t> للشباب </a:t>
            </a:r>
            <a:r>
              <a:rPr lang="ar-SA" sz="2800" b="1" dirty="0">
                <a:cs typeface="PT Bold Heading" panose="02010400000000000000" pitchFamily="2" charset="-78"/>
              </a:rPr>
              <a:t>: وذلك حتى يمكن غربلة هذا الطوفان </a:t>
            </a:r>
            <a:r>
              <a:rPr lang="ar-SA" sz="2800" b="1" dirty="0" err="1">
                <a:cs typeface="PT Bold Heading" panose="02010400000000000000" pitchFamily="2" charset="-78"/>
              </a:rPr>
              <a:t>القيمى</a:t>
            </a:r>
            <a:r>
              <a:rPr lang="ar-SA" sz="2800" b="1" dirty="0">
                <a:cs typeface="PT Bold Heading" panose="02010400000000000000" pitchFamily="2" charset="-78"/>
              </a:rPr>
              <a:t> </a:t>
            </a:r>
            <a:r>
              <a:rPr lang="ar-SA" sz="2800" b="1" dirty="0" err="1">
                <a:cs typeface="PT Bold Heading" panose="02010400000000000000" pitchFamily="2" charset="-78"/>
              </a:rPr>
              <a:t>والثقافى</a:t>
            </a:r>
            <a:r>
              <a:rPr lang="ar-SA" sz="2800" b="1" dirty="0">
                <a:cs typeface="PT Bold Heading" panose="02010400000000000000" pitchFamily="2" charset="-78"/>
              </a:rPr>
              <a:t> المتدفق من العالم الخارجى0 </a:t>
            </a:r>
            <a:endParaRPr lang="en-US" sz="2800" dirty="0">
              <a:cs typeface="PT Bold Heading" panose="02010400000000000000" pitchFamily="2" charset="-78"/>
            </a:endParaRPr>
          </a:p>
          <a:p>
            <a:pPr marL="457200" lvl="0" indent="-457200" algn="r">
              <a:buFont typeface="Arial" panose="020B0604020202020204" pitchFamily="34" charset="0"/>
              <a:buChar char="•"/>
            </a:pPr>
            <a:r>
              <a:rPr lang="ar-SA" sz="2800" b="1" dirty="0">
                <a:solidFill>
                  <a:srgbClr val="FF0000"/>
                </a:solidFill>
                <a:cs typeface="PT Bold Heading" panose="02010400000000000000" pitchFamily="2" charset="-78"/>
              </a:rPr>
              <a:t>التفوق </a:t>
            </a:r>
            <a:r>
              <a:rPr lang="ar-SA" sz="2800" b="1" dirty="0" err="1">
                <a:solidFill>
                  <a:srgbClr val="FF0000"/>
                </a:solidFill>
                <a:cs typeface="PT Bold Heading" panose="02010400000000000000" pitchFamily="2" charset="-78"/>
              </a:rPr>
              <a:t>العلمى</a:t>
            </a:r>
            <a:r>
              <a:rPr lang="ar-SA" sz="2800" b="1" dirty="0">
                <a:solidFill>
                  <a:srgbClr val="FF0000"/>
                </a:solidFill>
                <a:cs typeface="PT Bold Heading" panose="02010400000000000000" pitchFamily="2" charset="-78"/>
              </a:rPr>
              <a:t> </a:t>
            </a:r>
            <a:r>
              <a:rPr lang="ar-SA" sz="2800" b="1" dirty="0" err="1">
                <a:solidFill>
                  <a:srgbClr val="FF0000"/>
                </a:solidFill>
                <a:cs typeface="PT Bold Heading" panose="02010400000000000000" pitchFamily="2" charset="-78"/>
              </a:rPr>
              <a:t>والتكنولوجى</a:t>
            </a:r>
            <a:r>
              <a:rPr lang="ar-SA" sz="2800" b="1" dirty="0">
                <a:solidFill>
                  <a:srgbClr val="FF0000"/>
                </a:solidFill>
                <a:cs typeface="PT Bold Heading" panose="02010400000000000000" pitchFamily="2" charset="-78"/>
              </a:rPr>
              <a:t> </a:t>
            </a:r>
            <a:r>
              <a:rPr lang="ar-SA" sz="2800" b="1" dirty="0">
                <a:cs typeface="PT Bold Heading" panose="02010400000000000000" pitchFamily="2" charset="-78"/>
              </a:rPr>
              <a:t>: بحيث يكتسب شبابنا القيم الجديدة وهى القيم العلمية، </a:t>
            </a:r>
            <a:r>
              <a:rPr lang="ar-SA" sz="2800" b="1" dirty="0" err="1">
                <a:cs typeface="PT Bold Heading" panose="02010400000000000000" pitchFamily="2" charset="-78"/>
              </a:rPr>
              <a:t>التى</a:t>
            </a:r>
            <a:r>
              <a:rPr lang="ar-SA" sz="2800" b="1" dirty="0">
                <a:cs typeface="PT Bold Heading" panose="02010400000000000000" pitchFamily="2" charset="-78"/>
              </a:rPr>
              <a:t> تجعلهم يجارون العالم المتقدم، وإلا ظللنا </a:t>
            </a:r>
            <a:r>
              <a:rPr lang="ar-SA" sz="2800" b="1" dirty="0" err="1">
                <a:cs typeface="PT Bold Heading" panose="02010400000000000000" pitchFamily="2" charset="-78"/>
              </a:rPr>
              <a:t>فى</a:t>
            </a:r>
            <a:r>
              <a:rPr lang="ar-SA" sz="2800" b="1" dirty="0">
                <a:cs typeface="PT Bold Heading" panose="02010400000000000000" pitchFamily="2" charset="-78"/>
              </a:rPr>
              <a:t> نفس المستوى من التقدم0 </a:t>
            </a:r>
            <a:endParaRPr lang="en-US" sz="2800" dirty="0">
              <a:cs typeface="PT Bold Heading" panose="02010400000000000000" pitchFamily="2" charset="-78"/>
            </a:endParaRPr>
          </a:p>
          <a:p>
            <a:pPr marL="457200" lvl="0" indent="-457200" algn="r">
              <a:buFont typeface="Arial" panose="020B0604020202020204" pitchFamily="34" charset="0"/>
              <a:buChar char="•"/>
            </a:pPr>
            <a:r>
              <a:rPr lang="ar-SA" sz="2800" b="1" dirty="0">
                <a:solidFill>
                  <a:srgbClr val="FF0000"/>
                </a:solidFill>
                <a:cs typeface="PT Bold Heading" panose="02010400000000000000" pitchFamily="2" charset="-78"/>
              </a:rPr>
              <a:t>قبول التعددية والانطلاق نحو العالمية </a:t>
            </a:r>
            <a:r>
              <a:rPr lang="ar-SA" sz="2800" b="1" dirty="0">
                <a:cs typeface="PT Bold Heading" panose="02010400000000000000" pitchFamily="2" charset="-78"/>
              </a:rPr>
              <a:t>: طريق الحفاظ على هويتنا وقيمنا الأصلية، وفى الوقت نفسه يكون شبابنا قادراً على التعامل </a:t>
            </a:r>
            <a:r>
              <a:rPr lang="ar-SA" sz="2800" b="1" dirty="0" err="1">
                <a:cs typeface="PT Bold Heading" panose="02010400000000000000" pitchFamily="2" charset="-78"/>
              </a:rPr>
              <a:t>الإيجابى</a:t>
            </a:r>
            <a:r>
              <a:rPr lang="ar-SA" sz="2800" b="1" dirty="0">
                <a:cs typeface="PT Bold Heading" panose="02010400000000000000" pitchFamily="2" charset="-78"/>
              </a:rPr>
              <a:t> مع التعددية الفكرية والثقافية والسياسية والاقتصادية0 </a:t>
            </a:r>
            <a:endParaRPr lang="en-US" sz="2800" dirty="0">
              <a:cs typeface="PT Bold Heading" panose="02010400000000000000" pitchFamily="2" charset="-78"/>
            </a:endParaRPr>
          </a:p>
          <a:p>
            <a:pPr marL="457200" lvl="0" indent="-457200" algn="r">
              <a:buFont typeface="Arial" panose="020B0604020202020204" pitchFamily="34" charset="0"/>
              <a:buChar char="•"/>
            </a:pPr>
            <a:r>
              <a:rPr lang="ar-SA" sz="2800" b="1" dirty="0" smtClean="0">
                <a:solidFill>
                  <a:srgbClr val="FF0000"/>
                </a:solidFill>
                <a:cs typeface="PT Bold Heading" panose="02010400000000000000" pitchFamily="2" charset="-78"/>
              </a:rPr>
              <a:t>ضرورة </a:t>
            </a:r>
            <a:r>
              <a:rPr lang="ar-SA" sz="2800" b="1" dirty="0">
                <a:solidFill>
                  <a:srgbClr val="FF0000"/>
                </a:solidFill>
                <a:cs typeface="PT Bold Heading" panose="02010400000000000000" pitchFamily="2" charset="-78"/>
              </a:rPr>
              <a:t>حث الطلاب على الالتزام بالقانون </a:t>
            </a:r>
            <a:r>
              <a:rPr lang="ar-SA" sz="2800" b="1" dirty="0">
                <a:cs typeface="PT Bold Heading" panose="02010400000000000000" pitchFamily="2" charset="-78"/>
              </a:rPr>
              <a:t>الذى اتفق عليه الجميع وعدم مخالفته وذلك كالالتزام بقواعد المرور0 </a:t>
            </a:r>
            <a:endParaRPr lang="en-US" sz="2800" dirty="0">
              <a:cs typeface="PT Bold Heading" panose="02010400000000000000" pitchFamily="2" charset="-78"/>
            </a:endParaRPr>
          </a:p>
          <a:p>
            <a:pPr marL="457200" lvl="0" indent="-457200" algn="r">
              <a:buFont typeface="Arial" panose="020B0604020202020204" pitchFamily="34" charset="0"/>
              <a:buChar char="•"/>
            </a:pPr>
            <a:r>
              <a:rPr lang="ar-SA" sz="2800" b="1" dirty="0">
                <a:solidFill>
                  <a:srgbClr val="FF0000"/>
                </a:solidFill>
                <a:cs typeface="PT Bold Heading" panose="02010400000000000000" pitchFamily="2" charset="-78"/>
              </a:rPr>
              <a:t>تشجيع الشباب على تحمل المسئولية والاستقلالية</a:t>
            </a:r>
            <a:r>
              <a:rPr lang="ar-SA" sz="2800" b="1" dirty="0">
                <a:cs typeface="PT Bold Heading" panose="02010400000000000000" pitchFamily="2" charset="-78"/>
              </a:rPr>
              <a:t>، بحيث لا يعتمدون اعتماداً كلياً على الدولة </a:t>
            </a:r>
            <a:r>
              <a:rPr lang="ar-SA" sz="2800" b="1" dirty="0" err="1">
                <a:cs typeface="PT Bold Heading" panose="02010400000000000000" pitchFamily="2" charset="-78"/>
              </a:rPr>
              <a:t>فى</a:t>
            </a:r>
            <a:r>
              <a:rPr lang="ar-SA" sz="2800" b="1" dirty="0">
                <a:cs typeface="PT Bold Heading" panose="02010400000000000000" pitchFamily="2" charset="-78"/>
              </a:rPr>
              <a:t> انتظار الوظيفة، بل يعتمدون على أنفسهم </a:t>
            </a:r>
            <a:r>
              <a:rPr lang="ar-SA" sz="2800" b="1" dirty="0" err="1">
                <a:cs typeface="PT Bold Heading" panose="02010400000000000000" pitchFamily="2" charset="-78"/>
              </a:rPr>
              <a:t>فى</a:t>
            </a:r>
            <a:r>
              <a:rPr lang="ar-SA" sz="2800" b="1" dirty="0">
                <a:cs typeface="PT Bold Heading" panose="02010400000000000000" pitchFamily="2" charset="-78"/>
              </a:rPr>
              <a:t> شكل مشروعات صغيرة تؤمن لهم دخلاً مناسباً </a:t>
            </a:r>
            <a:r>
              <a:rPr lang="ar-SA" sz="2800" b="1" dirty="0" err="1">
                <a:cs typeface="PT Bold Heading" panose="02010400000000000000" pitchFamily="2" charset="-78"/>
              </a:rPr>
              <a:t>فى</a:t>
            </a:r>
            <a:r>
              <a:rPr lang="ar-SA" sz="2800" b="1" dirty="0">
                <a:cs typeface="PT Bold Heading" panose="02010400000000000000" pitchFamily="2" charset="-78"/>
              </a:rPr>
              <a:t> ظل سياسة إلغاء تكليف الخريجين وخاصة </a:t>
            </a:r>
            <a:r>
              <a:rPr lang="ar-SA" sz="2800" b="1" dirty="0" err="1">
                <a:cs typeface="PT Bold Heading" panose="02010400000000000000" pitchFamily="2" charset="-78"/>
              </a:rPr>
              <a:t>خريجى</a:t>
            </a:r>
            <a:r>
              <a:rPr lang="ar-SA" sz="2800" b="1" dirty="0">
                <a:cs typeface="PT Bold Heading" panose="02010400000000000000" pitchFamily="2" charset="-78"/>
              </a:rPr>
              <a:t> كلية التربية0 </a:t>
            </a:r>
            <a:endParaRPr lang="en-US" sz="2800" dirty="0">
              <a:cs typeface="PT Bold Heading" panose="02010400000000000000" pitchFamily="2" charset="-78"/>
            </a:endParaRPr>
          </a:p>
          <a:p>
            <a:pPr algn="r"/>
            <a:endParaRPr lang="ar-EG" sz="2800" dirty="0">
              <a:cs typeface="PT Bold Heading" panose="02010400000000000000" pitchFamily="2" charset="-78"/>
            </a:endParaRPr>
          </a:p>
        </p:txBody>
      </p:sp>
    </p:spTree>
    <p:extLst>
      <p:ext uri="{BB962C8B-B14F-4D97-AF65-F5344CB8AC3E}">
        <p14:creationId xmlns:p14="http://schemas.microsoft.com/office/powerpoint/2010/main" val="2201138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1245325"/>
            <a:ext cx="12192000" cy="5538651"/>
          </a:xfrm>
        </p:spPr>
        <p:txBody>
          <a:bodyPr>
            <a:normAutofit fontScale="85000" lnSpcReduction="10000"/>
          </a:bodyPr>
          <a:lstStyle/>
          <a:p>
            <a:pPr algn="r">
              <a:lnSpc>
                <a:spcPct val="160000"/>
              </a:lnSpc>
            </a:pPr>
            <a:r>
              <a:rPr lang="ar-EG" sz="4000" dirty="0" smtClean="0">
                <a:solidFill>
                  <a:srgbClr val="FF0000"/>
                </a:solidFill>
                <a:latin typeface="Impact" panose="020B0806030902050204" pitchFamily="34" charset="0"/>
                <a:cs typeface="PT Bold Heading" panose="02010400000000000000" pitchFamily="2" charset="-78"/>
              </a:rPr>
              <a:t>في اللغة </a:t>
            </a:r>
          </a:p>
          <a:p>
            <a:pPr algn="r">
              <a:lnSpc>
                <a:spcPct val="160000"/>
              </a:lnSpc>
            </a:pPr>
            <a:r>
              <a:rPr lang="ar-EG" sz="3000" dirty="0" smtClean="0">
                <a:latin typeface="Impact" panose="020B0806030902050204" pitchFamily="34" charset="0"/>
                <a:cs typeface="PT Bold Heading" panose="02010400000000000000" pitchFamily="2" charset="-78"/>
              </a:rPr>
              <a:t>تأتي بمعان كثيرة، قد تكون بمعنى التقدير، بمعنى الثبات على الأمر، بمعنى الاستقامة والاعتدال</a:t>
            </a:r>
            <a:r>
              <a:rPr lang="ar-EG" sz="3000" dirty="0" smtClean="0">
                <a:solidFill>
                  <a:srgbClr val="FF0000"/>
                </a:solidFill>
                <a:latin typeface="Impact" panose="020B0806030902050204" pitchFamily="34" charset="0"/>
                <a:cs typeface="PT Bold Heading" panose="02010400000000000000" pitchFamily="2" charset="-78"/>
              </a:rPr>
              <a:t>.</a:t>
            </a:r>
          </a:p>
          <a:p>
            <a:pPr algn="r">
              <a:lnSpc>
                <a:spcPct val="160000"/>
              </a:lnSpc>
            </a:pPr>
            <a:r>
              <a:rPr lang="ar-EG" sz="3000" dirty="0" smtClean="0">
                <a:solidFill>
                  <a:srgbClr val="FF0000"/>
                </a:solidFill>
                <a:latin typeface="Impact" panose="020B0806030902050204" pitchFamily="34" charset="0"/>
                <a:cs typeface="PT Bold Heading" panose="02010400000000000000" pitchFamily="2" charset="-78"/>
              </a:rPr>
              <a:t>في الاصطلاح</a:t>
            </a:r>
          </a:p>
          <a:p>
            <a:pPr algn="r">
              <a:lnSpc>
                <a:spcPct val="160000"/>
              </a:lnSpc>
            </a:pPr>
            <a:r>
              <a:rPr lang="ar-SA" sz="3200" b="1" dirty="0">
                <a:cs typeface="PT Bold Heading" panose="02010400000000000000" pitchFamily="2" charset="-78"/>
              </a:rPr>
              <a:t>تعددت وجهات النظر بشأن تحديد مفهوم القيمة على الرغم من التطورات الكثيرة </a:t>
            </a:r>
            <a:r>
              <a:rPr lang="ar-SA" sz="3200" b="1" dirty="0" err="1">
                <a:cs typeface="PT Bold Heading" panose="02010400000000000000" pitchFamily="2" charset="-78"/>
              </a:rPr>
              <a:t>التى</a:t>
            </a:r>
            <a:r>
              <a:rPr lang="ar-SA" sz="3200" b="1" dirty="0">
                <a:cs typeface="PT Bold Heading" panose="02010400000000000000" pitchFamily="2" charset="-78"/>
              </a:rPr>
              <a:t> طرأت على هذا الميدان </a:t>
            </a:r>
            <a:r>
              <a:rPr lang="ar-SA" sz="3200" b="1" dirty="0" err="1">
                <a:cs typeface="PT Bold Heading" panose="02010400000000000000" pitchFamily="2" charset="-78"/>
              </a:rPr>
              <a:t>المعرفى</a:t>
            </a:r>
            <a:r>
              <a:rPr lang="ar-SA" sz="3200" b="1" dirty="0">
                <a:cs typeface="PT Bold Heading" panose="02010400000000000000" pitchFamily="2" charset="-78"/>
              </a:rPr>
              <a:t>، ويرجع ذلك إلى عدم وضوح المفهوم من ناحية وتعدد مجالات القيم من الناحية الأخرى، بالإضافة إلى اختلاف الاعتبارات الأيديولوجية والمدارس الفلسفية لدى المفكرين والعلماء والفلاسفة0 </a:t>
            </a:r>
            <a:endParaRPr lang="ar-EG" sz="3200" dirty="0">
              <a:solidFill>
                <a:srgbClr val="FF0000"/>
              </a:solidFill>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992777" y="164420"/>
            <a:ext cx="9144000" cy="1019946"/>
          </a:xfrm>
        </p:spPr>
        <p:txBody>
          <a:bodyPr>
            <a:normAutofit/>
          </a:bodyPr>
          <a:lstStyle/>
          <a:p>
            <a:r>
              <a:rPr lang="ar-EG" sz="4800" dirty="0" smtClean="0">
                <a:solidFill>
                  <a:srgbClr val="FF0000"/>
                </a:solidFill>
                <a:latin typeface="Impact" panose="020B0806030902050204" pitchFamily="34" charset="0"/>
                <a:ea typeface="+mn-ea"/>
                <a:cs typeface="PT Bold Heading" panose="02010400000000000000" pitchFamily="2" charset="-78"/>
              </a:rPr>
              <a:t>مفهوم القيمة</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2354130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1489166"/>
            <a:ext cx="12192000" cy="5368834"/>
          </a:xfrm>
        </p:spPr>
        <p:txBody>
          <a:bodyPr>
            <a:normAutofit/>
          </a:bodyPr>
          <a:lstStyle/>
          <a:p>
            <a:r>
              <a:rPr lang="ar-SA" sz="3200" b="1" dirty="0">
                <a:cs typeface="PT Bold Heading" panose="02010400000000000000" pitchFamily="2" charset="-78"/>
              </a:rPr>
              <a:t>فهناك من نظر للقيم من منظور </a:t>
            </a:r>
            <a:r>
              <a:rPr lang="ar-SA" sz="3200" b="1" dirty="0" err="1">
                <a:cs typeface="PT Bold Heading" panose="02010400000000000000" pitchFamily="2" charset="-78"/>
              </a:rPr>
              <a:t>فلسفى</a:t>
            </a:r>
            <a:r>
              <a:rPr lang="ar-SA" sz="3200" b="1" dirty="0">
                <a:cs typeface="PT Bold Heading" panose="02010400000000000000" pitchFamily="2" charset="-78"/>
              </a:rPr>
              <a:t> : فهناك المثاليون الذين ينظرون للقيم على أنها مطلقة وثابتة لا تتغير بتغير الزمان والمكان، مصدرها عالم المثل، وهناك الواقعيون </a:t>
            </a:r>
            <a:r>
              <a:rPr lang="ar-SA" sz="3200" b="1" dirty="0" err="1">
                <a:cs typeface="PT Bold Heading" panose="02010400000000000000" pitchFamily="2" charset="-78"/>
              </a:rPr>
              <a:t>والبراجماتيون</a:t>
            </a:r>
            <a:r>
              <a:rPr lang="ar-SA" sz="3200" b="1" dirty="0">
                <a:cs typeface="PT Bold Heading" panose="02010400000000000000" pitchFamily="2" charset="-78"/>
              </a:rPr>
              <a:t> والوجوديون الذين ينظرون للقيم على أنها تعتمد على خبرة الإنسان وذكائه وتجاربه الحياتية، ولذلك </a:t>
            </a:r>
            <a:r>
              <a:rPr lang="ar-SA" sz="3200" b="1" dirty="0" err="1">
                <a:cs typeface="PT Bold Heading" panose="02010400000000000000" pitchFamily="2" charset="-78"/>
              </a:rPr>
              <a:t>فهى</a:t>
            </a:r>
            <a:r>
              <a:rPr lang="ar-SA" sz="3200" b="1" dirty="0">
                <a:cs typeface="PT Bold Heading" panose="02010400000000000000" pitchFamily="2" charset="-78"/>
              </a:rPr>
              <a:t> نسبية تتغير بتغير الزمان والمكان والمواقف </a:t>
            </a:r>
            <a:r>
              <a:rPr lang="ar-SA" sz="3200" b="1" dirty="0" err="1">
                <a:cs typeface="PT Bold Heading" panose="02010400000000000000" pitchFamily="2" charset="-78"/>
              </a:rPr>
              <a:t>التى</a:t>
            </a:r>
            <a:r>
              <a:rPr lang="ar-SA" sz="3200" b="1" dirty="0">
                <a:cs typeface="PT Bold Heading" panose="02010400000000000000" pitchFamily="2" charset="-78"/>
              </a:rPr>
              <a:t> يتعرض لها، وتقاس أهمية القيم بمدى نفعها والتنمية </a:t>
            </a:r>
            <a:r>
              <a:rPr lang="ar-SA" sz="3200" b="1" dirty="0" err="1">
                <a:cs typeface="PT Bold Heading" panose="02010400000000000000" pitchFamily="2" charset="-78"/>
              </a:rPr>
              <a:t>التى</a:t>
            </a:r>
            <a:r>
              <a:rPr lang="ar-SA" sz="3200" b="1" dirty="0">
                <a:cs typeface="PT Bold Heading" panose="02010400000000000000" pitchFamily="2" charset="-78"/>
              </a:rPr>
              <a:t> تعود بها على الإنسان، أما الفلسفة الإسلامية فتوازن بين وجهات النظر السابقة، فتؤكد على وجود قيم مطلقة لا تتغير وهى </a:t>
            </a:r>
            <a:r>
              <a:rPr lang="ar-SA" sz="3200" b="1" dirty="0" err="1">
                <a:cs typeface="PT Bold Heading" panose="02010400000000000000" pitchFamily="2" charset="-78"/>
              </a:rPr>
              <a:t>التى</a:t>
            </a:r>
            <a:r>
              <a:rPr lang="ar-SA" sz="3200" b="1" dirty="0">
                <a:cs typeface="PT Bold Heading" panose="02010400000000000000" pitchFamily="2" charset="-78"/>
              </a:rPr>
              <a:t> ورد فيها نص صريح ووجود قيم نسبية متغيرة تتعلق بحياة الأفراد.</a:t>
            </a: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454331" y="321175"/>
            <a:ext cx="9144000" cy="1019946"/>
          </a:xfrm>
        </p:spPr>
        <p:txBody>
          <a:bodyPr>
            <a:normAutofit/>
          </a:bodyPr>
          <a:lstStyle/>
          <a:p>
            <a:r>
              <a:rPr lang="ar-EG" sz="4800" dirty="0">
                <a:solidFill>
                  <a:srgbClr val="FF0000"/>
                </a:solidFill>
                <a:latin typeface="Impact" panose="020B0806030902050204" pitchFamily="34" charset="0"/>
                <a:cs typeface="PT Bold Heading" panose="02010400000000000000" pitchFamily="2" charset="-78"/>
              </a:rPr>
              <a:t>مفهوم القيمة</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3418483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1489166"/>
            <a:ext cx="12192000" cy="5368834"/>
          </a:xfrm>
        </p:spPr>
        <p:txBody>
          <a:bodyPr>
            <a:noAutofit/>
          </a:bodyPr>
          <a:lstStyle/>
          <a:p>
            <a:pPr algn="r"/>
            <a:r>
              <a:rPr lang="ar-SA" sz="3200" b="1" dirty="0">
                <a:cs typeface="PT Bold Heading" panose="02010400000000000000" pitchFamily="2" charset="-78"/>
              </a:rPr>
              <a:t>وهناك من نظر للقيم على أنها اعتقاد</a:t>
            </a:r>
            <a:r>
              <a:rPr lang="en-US" sz="3200" b="1" dirty="0">
                <a:cs typeface="PT Bold Heading" panose="02010400000000000000" pitchFamily="2" charset="-78"/>
              </a:rPr>
              <a:t> :</a:t>
            </a:r>
            <a:r>
              <a:rPr lang="ar-SA" sz="3200" b="1" dirty="0">
                <a:cs typeface="PT Bold Heading" panose="02010400000000000000" pitchFamily="2" charset="-78"/>
              </a:rPr>
              <a:t>فالقيمة </a:t>
            </a:r>
            <a:r>
              <a:rPr lang="ar-SA" sz="3200" b="1" dirty="0" err="1">
                <a:cs typeface="PT Bold Heading" panose="02010400000000000000" pitchFamily="2" charset="-78"/>
              </a:rPr>
              <a:t>هى</a:t>
            </a:r>
            <a:r>
              <a:rPr lang="ar-SA" sz="3200" b="1" dirty="0">
                <a:cs typeface="PT Bold Heading" panose="02010400000000000000" pitchFamily="2" charset="-78"/>
              </a:rPr>
              <a:t> المعتقدات </a:t>
            </a:r>
            <a:r>
              <a:rPr lang="ar-SA" sz="3200" b="1" dirty="0" err="1">
                <a:cs typeface="PT Bold Heading" panose="02010400000000000000" pitchFamily="2" charset="-78"/>
              </a:rPr>
              <a:t>التى</a:t>
            </a:r>
            <a:r>
              <a:rPr lang="ar-SA" sz="3200" b="1" dirty="0">
                <a:cs typeface="PT Bold Heading" panose="02010400000000000000" pitchFamily="2" charset="-78"/>
              </a:rPr>
              <a:t> بمقتضاها يتوجه الإنسان إلى السلوك الذى يرغبه أو يفضله، ويؤكد ذلك (ليموس </a:t>
            </a:r>
            <a:r>
              <a:rPr lang="en-US" sz="3200" b="1" dirty="0" err="1">
                <a:cs typeface="PT Bold Heading" panose="02010400000000000000" pitchFamily="2" charset="-78"/>
              </a:rPr>
              <a:t>Lemos</a:t>
            </a:r>
            <a:r>
              <a:rPr lang="ar-SA" sz="3200" b="1" dirty="0">
                <a:cs typeface="PT Bold Heading" panose="02010400000000000000" pitchFamily="2" charset="-78"/>
              </a:rPr>
              <a:t>) بقوله إن القيم مفاهيم مجردة ومتوافرة </a:t>
            </a:r>
            <a:r>
              <a:rPr lang="ar-SA" sz="3200" b="1" dirty="0" err="1">
                <a:cs typeface="PT Bold Heading" panose="02010400000000000000" pitchFamily="2" charset="-78"/>
              </a:rPr>
              <a:t>فى</a:t>
            </a:r>
            <a:r>
              <a:rPr lang="ar-SA" sz="3200" b="1" dirty="0">
                <a:cs typeface="PT Bold Heading" panose="02010400000000000000" pitchFamily="2" charset="-78"/>
              </a:rPr>
              <a:t> أفكار ومعتقدات الأفراد كالعدل والإيثار والتعاون والإخلاص والتضحية.</a:t>
            </a:r>
            <a:endParaRPr lang="en-US" sz="3200" dirty="0">
              <a:cs typeface="PT Bold Heading" panose="02010400000000000000" pitchFamily="2" charset="-78"/>
            </a:endParaRPr>
          </a:p>
          <a:p>
            <a:pPr algn="r"/>
            <a:r>
              <a:rPr lang="ar-SA" sz="3200" b="1" dirty="0">
                <a:cs typeface="PT Bold Heading" panose="02010400000000000000" pitchFamily="2" charset="-78"/>
              </a:rPr>
              <a:t>3-وهناك من نظر للقيم على أنها معايير :حيث </a:t>
            </a:r>
            <a:r>
              <a:rPr lang="ar-SA" sz="3200" b="1" dirty="0" err="1">
                <a:cs typeface="PT Bold Heading" panose="02010400000000000000" pitchFamily="2" charset="-78"/>
              </a:rPr>
              <a:t>عرفها"أبو</a:t>
            </a:r>
            <a:r>
              <a:rPr lang="ar-SA" sz="3200" b="1" dirty="0">
                <a:cs typeface="PT Bold Heading" panose="02010400000000000000" pitchFamily="2" charset="-78"/>
              </a:rPr>
              <a:t> العينين" على أنها "معايير اجتماعية ذات صيغة انفعالية قوية وعامة تتصل من قريب بالمستويات الخلقية </a:t>
            </a:r>
            <a:r>
              <a:rPr lang="ar-SA" sz="3200" b="1" dirty="0" err="1">
                <a:cs typeface="PT Bold Heading" panose="02010400000000000000" pitchFamily="2" charset="-78"/>
              </a:rPr>
              <a:t>التى</a:t>
            </a:r>
            <a:r>
              <a:rPr lang="ar-SA" sz="3200" b="1" dirty="0">
                <a:cs typeface="PT Bold Heading" panose="02010400000000000000" pitchFamily="2" charset="-78"/>
              </a:rPr>
              <a:t> تقدمها الجماعة، ويمتصها الفرد من بيئته الاجتماعية الخارجية ويقيم منها موازين يبرر بها أفعاله ويتخذها هادياً ومرشداً، وتنتشر هذه القيم </a:t>
            </a:r>
            <a:r>
              <a:rPr lang="ar-SA" sz="3200" b="1" dirty="0" err="1">
                <a:cs typeface="PT Bold Heading" panose="02010400000000000000" pitchFamily="2" charset="-78"/>
              </a:rPr>
              <a:t>فى</a:t>
            </a:r>
            <a:r>
              <a:rPr lang="ar-SA" sz="3200" b="1" dirty="0">
                <a:cs typeface="PT Bold Heading" panose="02010400000000000000" pitchFamily="2" charset="-78"/>
              </a:rPr>
              <a:t> حياة الأفراد فتحدد لكل منهم خلانه وأصحابه وأعداءه".</a:t>
            </a:r>
            <a:endParaRPr lang="en-US" sz="3200" dirty="0">
              <a:cs typeface="PT Bold Heading" panose="02010400000000000000" pitchFamily="2" charset="-78"/>
            </a:endParaRPr>
          </a:p>
          <a:p>
            <a:pPr algn="r"/>
            <a:r>
              <a:rPr lang="ar-SA" sz="3200" b="1" dirty="0">
                <a:cs typeface="PT Bold Heading" panose="02010400000000000000" pitchFamily="2" charset="-78"/>
              </a:rPr>
              <a:t>وعرفها "على الطراح" بأنها "معايير للسلوك والاتجاهات المرغوبة وغير المرغوبة </a:t>
            </a:r>
            <a:r>
              <a:rPr lang="ar-SA" sz="3200" b="1" dirty="0" err="1">
                <a:cs typeface="PT Bold Heading" panose="02010400000000000000" pitchFamily="2" charset="-78"/>
              </a:rPr>
              <a:t>التى</a:t>
            </a:r>
            <a:r>
              <a:rPr lang="ar-SA" sz="3200" b="1" dirty="0">
                <a:cs typeface="PT Bold Heading" panose="02010400000000000000" pitchFamily="2" charset="-78"/>
              </a:rPr>
              <a:t> يكسبها المجتمع لأفراده من خلال عمليات التنشئة الاجتماعية </a:t>
            </a:r>
            <a:r>
              <a:rPr lang="ar-SA" sz="3200" b="1" dirty="0" err="1">
                <a:cs typeface="PT Bold Heading" panose="02010400000000000000" pitchFamily="2" charset="-78"/>
              </a:rPr>
              <a:t>التى</a:t>
            </a:r>
            <a:r>
              <a:rPr lang="ar-SA" sz="3200" b="1" dirty="0">
                <a:cs typeface="PT Bold Heading" panose="02010400000000000000" pitchFamily="2" charset="-78"/>
              </a:rPr>
              <a:t> تقوم بها الأسرة كمؤسسة اجتماعية، والمدرسة كمؤسسة تربوية، ووسائل الاتصال </a:t>
            </a:r>
            <a:r>
              <a:rPr lang="ar-SA" sz="3200" b="1" dirty="0" err="1">
                <a:cs typeface="PT Bold Heading" panose="02010400000000000000" pitchFamily="2" charset="-78"/>
              </a:rPr>
              <a:t>الجمعى</a:t>
            </a:r>
            <a:r>
              <a:rPr lang="ar-SA" sz="3200" b="1" dirty="0">
                <a:cs typeface="PT Bold Heading" panose="02010400000000000000" pitchFamily="2" charset="-78"/>
              </a:rPr>
              <a:t> المتمثلة </a:t>
            </a:r>
            <a:r>
              <a:rPr lang="ar-SA" sz="3200" b="1" dirty="0" err="1">
                <a:cs typeface="PT Bold Heading" panose="02010400000000000000" pitchFamily="2" charset="-78"/>
              </a:rPr>
              <a:t>فى</a:t>
            </a:r>
            <a:r>
              <a:rPr lang="ar-SA" sz="3200" b="1" dirty="0">
                <a:cs typeface="PT Bold Heading" panose="02010400000000000000" pitchFamily="2" charset="-78"/>
              </a:rPr>
              <a:t> الإذاعة والتليفزيون والسينما والمسرح والصحافة، والكتاب، والمسجد والكنيسة….إلخ.. وهى تعد من أهم موجهات السلوك </a:t>
            </a:r>
            <a:r>
              <a:rPr lang="ar-SA" sz="3200" b="1" dirty="0" err="1">
                <a:cs typeface="PT Bold Heading" panose="02010400000000000000" pitchFamily="2" charset="-78"/>
              </a:rPr>
              <a:t>الفردى</a:t>
            </a:r>
            <a:r>
              <a:rPr lang="ar-SA" sz="3200" b="1" dirty="0">
                <a:cs typeface="PT Bold Heading" panose="02010400000000000000" pitchFamily="2" charset="-78"/>
              </a:rPr>
              <a:t> </a:t>
            </a:r>
            <a:r>
              <a:rPr lang="ar-SA" sz="3200" b="1" dirty="0" err="1">
                <a:cs typeface="PT Bold Heading" panose="02010400000000000000" pitchFamily="2" charset="-78"/>
              </a:rPr>
              <a:t>والجماعى</a:t>
            </a:r>
            <a:r>
              <a:rPr lang="ar-SA" sz="3200" b="1" dirty="0">
                <a:cs typeface="PT Bold Heading" panose="02010400000000000000" pitchFamily="2" charset="-78"/>
              </a:rPr>
              <a:t>، وتلعب وظيفة رئيسية </a:t>
            </a:r>
            <a:r>
              <a:rPr lang="ar-SA" sz="3200" b="1" dirty="0" err="1">
                <a:cs typeface="PT Bold Heading" panose="02010400000000000000" pitchFamily="2" charset="-78"/>
              </a:rPr>
              <a:t>فى</a:t>
            </a:r>
            <a:r>
              <a:rPr lang="ar-SA" sz="3200" b="1" dirty="0">
                <a:cs typeface="PT Bold Heading" panose="02010400000000000000" pitchFamily="2" charset="-78"/>
              </a:rPr>
              <a:t> تنظيم العلاقات الاجتماعية سواء بين الأفراد بعضهم البعض أو بين الأفراد والنظام السائد، وتتميز منظومة القيم بالثبات </a:t>
            </a:r>
            <a:r>
              <a:rPr lang="ar-SA" sz="3200" b="1" dirty="0" err="1">
                <a:cs typeface="PT Bold Heading" panose="02010400000000000000" pitchFamily="2" charset="-78"/>
              </a:rPr>
              <a:t>النسبى</a:t>
            </a:r>
            <a:r>
              <a:rPr lang="ar-SA" sz="3200" b="1" dirty="0">
                <a:cs typeface="PT Bold Heading" panose="02010400000000000000" pitchFamily="2" charset="-78"/>
              </a:rPr>
              <a:t>" </a:t>
            </a:r>
            <a:r>
              <a:rPr lang="ar-SA" sz="3200" b="1" baseline="30000" dirty="0">
                <a:cs typeface="PT Bold Heading" panose="02010400000000000000" pitchFamily="2" charset="-78"/>
              </a:rPr>
              <a:t>.</a:t>
            </a:r>
            <a:endParaRPr lang="ar-EG" sz="3200" dirty="0">
              <a:latin typeface="Impact" panose="020B0806030902050204" pitchFamily="34" charset="0"/>
              <a:cs typeface="PT Bold Heading" panose="02010400000000000000" pitchFamily="2" charset="-78"/>
            </a:endParaRPr>
          </a:p>
        </p:txBody>
      </p:sp>
      <p:sp>
        <p:nvSpPr>
          <p:cNvPr id="2" name="عنوان 1"/>
          <p:cNvSpPr>
            <a:spLocks noGrp="1"/>
          </p:cNvSpPr>
          <p:nvPr>
            <p:ph type="ctrTitle"/>
          </p:nvPr>
        </p:nvSpPr>
        <p:spPr>
          <a:xfrm>
            <a:off x="1426622" y="321175"/>
            <a:ext cx="9047414" cy="583989"/>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مفهوم </a:t>
            </a:r>
            <a:r>
              <a:rPr lang="ar-EG" sz="4800" dirty="0" err="1" smtClean="0">
                <a:solidFill>
                  <a:srgbClr val="FF0000"/>
                </a:solidFill>
                <a:latin typeface="Impact" panose="020B0806030902050204" pitchFamily="34" charset="0"/>
                <a:cs typeface="PT Bold Heading" panose="02010400000000000000" pitchFamily="2" charset="-78"/>
              </a:rPr>
              <a:t>اقيمة</a:t>
            </a:r>
            <a:endParaRPr lang="ar-EG" sz="4800" dirty="0">
              <a:solidFill>
                <a:srgbClr val="FF0000"/>
              </a:solidFill>
              <a:latin typeface="Impact" panose="020B0806030902050204" pitchFamily="34" charset="0"/>
              <a:ea typeface="+mn-ea"/>
              <a:cs typeface="PT Bold Heading" panose="02010400000000000000" pitchFamily="2" charset="-78"/>
            </a:endParaRPr>
          </a:p>
        </p:txBody>
      </p:sp>
    </p:spTree>
    <p:extLst>
      <p:ext uri="{BB962C8B-B14F-4D97-AF65-F5344CB8AC3E}">
        <p14:creationId xmlns:p14="http://schemas.microsoft.com/office/powerpoint/2010/main" val="3741522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7651</Words>
  <Application>Microsoft Office PowerPoint</Application>
  <PresentationFormat>شاشة عريضة</PresentationFormat>
  <Paragraphs>336</Paragraphs>
  <Slides>66</Slides>
  <Notes>0</Notes>
  <HiddenSlides>0</HiddenSlides>
  <MMClips>1</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66</vt:i4>
      </vt:variant>
    </vt:vector>
  </HeadingPairs>
  <TitlesOfParts>
    <vt:vector size="73" baseType="lpstr">
      <vt:lpstr>Arial</vt:lpstr>
      <vt:lpstr>Calibri</vt:lpstr>
      <vt:lpstr>Calibri Light</vt:lpstr>
      <vt:lpstr>Impact</vt:lpstr>
      <vt:lpstr>PT Bold Heading</vt:lpstr>
      <vt:lpstr>Times New Roman</vt:lpstr>
      <vt:lpstr>نسق Office</vt:lpstr>
      <vt:lpstr>عرض تقديمي في PowerPoint</vt:lpstr>
      <vt:lpstr>القيم والتربية</vt:lpstr>
      <vt:lpstr>تمهيد</vt:lpstr>
      <vt:lpstr>تمهيد</vt:lpstr>
      <vt:lpstr>تمهيد</vt:lpstr>
      <vt:lpstr>أهمية دراسة القيم للفرد والمجتمع</vt:lpstr>
      <vt:lpstr>مفهوم القيمة</vt:lpstr>
      <vt:lpstr>مفهوم القيمة</vt:lpstr>
      <vt:lpstr>مفهوم اقيمة</vt:lpstr>
      <vt:lpstr>مفهوم القيمة</vt:lpstr>
      <vt:lpstr>مفهوم القيمة</vt:lpstr>
      <vt:lpstr>المعنى التربوي للقيمة</vt:lpstr>
      <vt:lpstr>مكونات القيم</vt:lpstr>
      <vt:lpstr>مكونات القيم</vt:lpstr>
      <vt:lpstr>مصادر القيم</vt:lpstr>
      <vt:lpstr>خصائص القيم</vt:lpstr>
      <vt:lpstr>خصائص القيم</vt:lpstr>
      <vt:lpstr>وظائف القيم</vt:lpstr>
      <vt:lpstr>وظائف القيم</vt:lpstr>
      <vt:lpstr>تصنيف القيم</vt:lpstr>
      <vt:lpstr>تصنيف القيم</vt:lpstr>
      <vt:lpstr>تصنيف القيم</vt:lpstr>
      <vt:lpstr>تصنيف القيم</vt:lpstr>
      <vt:lpstr>تصنيف القيم</vt:lpstr>
      <vt:lpstr>تصنيف القيم</vt:lpstr>
      <vt:lpstr>تصنيف القيم</vt:lpstr>
      <vt:lpstr>مراحل تكوين القيم</vt:lpstr>
      <vt:lpstr>مراحل تكوين القيم 1-- جذب انتباه المتعلم نحو القيمة</vt:lpstr>
      <vt:lpstr>  مراحل تكوين القيم 2- تقبل القيمة</vt:lpstr>
      <vt:lpstr> مراحل تكوين القيم 3- تفضيل القيمة</vt:lpstr>
      <vt:lpstr>  مراحل تكوين القيم 4- الالتزام</vt:lpstr>
      <vt:lpstr>  مراحل تكوين القيم 5- التنظيم</vt:lpstr>
      <vt:lpstr>   مراحل تكوين القيم  6- التمييز</vt:lpstr>
      <vt:lpstr>مقومات تكوين القيم</vt:lpstr>
      <vt:lpstr>  أسباب تراجع القيم في المجتمع</vt:lpstr>
      <vt:lpstr>أهمية دراسة القيم لك كمعلم</vt:lpstr>
      <vt:lpstr>أساليب المعلم في إكساب القيم وتنميتها</vt:lpstr>
      <vt:lpstr>التحولات المجتمعية وتأثيراتها على القيم </vt:lpstr>
      <vt:lpstr>تأثيرات العولمة على القيم (مخاطر العولمة على القيم)</vt:lpstr>
      <vt:lpstr>تابع تأثيرات العولمة على القيم (مخاطر العولمة على القيم)</vt:lpstr>
      <vt:lpstr>2- التغيرات العلمية والتكنولوجية :</vt:lpstr>
      <vt:lpstr>عرض تقديمي في PowerPoint</vt:lpstr>
      <vt:lpstr>عرض تقديمي في PowerPoint</vt:lpstr>
      <vt:lpstr>عرض تقديمي في PowerPoint</vt:lpstr>
      <vt:lpstr>3- التغيرات الثقافية</vt:lpstr>
      <vt:lpstr>انعكاسات التغيرات الثقافية على المجتمع</vt:lpstr>
      <vt:lpstr>انعكاسات التغيرات الثقافية على المجتمع</vt:lpstr>
      <vt:lpstr>انعكاسات التغيرات الثقافية على المجتمع</vt:lpstr>
      <vt:lpstr>انعكاسات التغيرات الثقافية على المجتمع</vt:lpstr>
      <vt:lpstr>4- التغيرات الاجتماعية</vt:lpstr>
      <vt:lpstr>انعكاسات التغيرات الاجتماعية على المجتمع</vt:lpstr>
      <vt:lpstr>انعكاسات التغيرات الاجتماعية على المجتمع</vt:lpstr>
      <vt:lpstr>انعكاسات التغيرات الاجتماعية على المجتمع</vt:lpstr>
      <vt:lpstr>انعكاسات التغيرات الاجتماعية على المجتمع</vt:lpstr>
      <vt:lpstr>5- التغيرات الاقتصادية</vt:lpstr>
      <vt:lpstr>التغيرات الاقتصادية</vt:lpstr>
      <vt:lpstr>التغيرات الاقتصادية</vt:lpstr>
      <vt:lpstr>التغيرات الاقتصادية</vt:lpstr>
      <vt:lpstr>التغيرات الاقتصادية</vt:lpstr>
      <vt:lpstr>دور القيم في تكوين شخصية الشباب</vt:lpstr>
      <vt:lpstr>دور القيم في تكوين شخصية الشباب</vt:lpstr>
      <vt:lpstr>دور القيم في تكوين شخصية الشباب</vt:lpstr>
      <vt:lpstr>دور القيم في تكوين شخصية الشباب</vt:lpstr>
      <vt:lpstr>دور القيم في تكوين شخصية الشباب</vt:lpstr>
      <vt:lpstr>دور القيم في تكوين شخصية الشباب</vt:lpstr>
      <vt:lpstr>دور القيم في تكوين شخصية الشباب</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هاني يونس</dc:creator>
  <cp:lastModifiedBy>هاني يونس</cp:lastModifiedBy>
  <cp:revision>13</cp:revision>
  <dcterms:created xsi:type="dcterms:W3CDTF">2020-03-15T20:01:20Z</dcterms:created>
  <dcterms:modified xsi:type="dcterms:W3CDTF">2020-03-17T18:35:43Z</dcterms:modified>
</cp:coreProperties>
</file>